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401" r:id="rId2"/>
    <p:sldId id="370" r:id="rId3"/>
    <p:sldId id="369" r:id="rId4"/>
    <p:sldId id="392" r:id="rId5"/>
    <p:sldId id="400" r:id="rId6"/>
    <p:sldId id="398" r:id="rId7"/>
    <p:sldId id="372" r:id="rId8"/>
    <p:sldId id="371" r:id="rId9"/>
    <p:sldId id="374" r:id="rId10"/>
    <p:sldId id="376" r:id="rId11"/>
    <p:sldId id="377" r:id="rId12"/>
    <p:sldId id="394" r:id="rId13"/>
    <p:sldId id="395" r:id="rId14"/>
    <p:sldId id="396" r:id="rId15"/>
    <p:sldId id="397" r:id="rId16"/>
    <p:sldId id="393" r:id="rId17"/>
    <p:sldId id="379" r:id="rId18"/>
    <p:sldId id="381" r:id="rId19"/>
    <p:sldId id="380" r:id="rId20"/>
    <p:sldId id="382" r:id="rId21"/>
    <p:sldId id="383" r:id="rId22"/>
    <p:sldId id="329" r:id="rId23"/>
    <p:sldId id="333" r:id="rId24"/>
    <p:sldId id="405" r:id="rId25"/>
    <p:sldId id="402" r:id="rId26"/>
    <p:sldId id="403" r:id="rId27"/>
    <p:sldId id="404" r:id="rId28"/>
    <p:sldId id="406" r:id="rId29"/>
    <p:sldId id="407" r:id="rId30"/>
    <p:sldId id="408" r:id="rId31"/>
    <p:sldId id="412" r:id="rId32"/>
    <p:sldId id="413" r:id="rId33"/>
    <p:sldId id="414" r:id="rId34"/>
    <p:sldId id="411" r:id="rId35"/>
    <p:sldId id="409" r:id="rId36"/>
    <p:sldId id="416" r:id="rId37"/>
    <p:sldId id="410" r:id="rId38"/>
    <p:sldId id="417" r:id="rId39"/>
    <p:sldId id="327" r:id="rId40"/>
    <p:sldId id="421" r:id="rId41"/>
    <p:sldId id="422" r:id="rId42"/>
    <p:sldId id="423" r:id="rId43"/>
    <p:sldId id="424" r:id="rId44"/>
    <p:sldId id="425" r:id="rId45"/>
    <p:sldId id="420" r:id="rId46"/>
    <p:sldId id="429" r:id="rId47"/>
    <p:sldId id="430" r:id="rId48"/>
    <p:sldId id="419" r:id="rId49"/>
    <p:sldId id="43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0B1D4"/>
    <a:srgbClr val="EAAC35"/>
    <a:srgbClr val="9BAF68"/>
    <a:srgbClr val="68B9A6"/>
    <a:srgbClr val="CED1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37" autoAdjust="0"/>
    <p:restoredTop sz="72665" autoAdjust="0"/>
  </p:normalViewPr>
  <p:slideViewPr>
    <p:cSldViewPr snapToGrid="0">
      <p:cViewPr>
        <p:scale>
          <a:sx n="95" d="100"/>
          <a:sy n="95" d="100"/>
        </p:scale>
        <p:origin x="3424" y="9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27DFD-FE35-4533-833C-0315A48E514F}" type="datetimeFigureOut">
              <a:rPr lang="en-US" smtClean="0"/>
              <a:t>3/2/17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0E134-9958-430C-A8A1-1ADD98C144F0}" type="slidenum">
              <a:rPr lang="en-US" smtClean="0"/>
              <a:t>‹#›</a:t>
            </a:fld>
            <a:endParaRPr lang="en-US"/>
          </a:p>
        </p:txBody>
      </p:sp>
    </p:spTree>
    <p:extLst>
      <p:ext uri="{BB962C8B-B14F-4D97-AF65-F5344CB8AC3E}">
        <p14:creationId xmlns:p14="http://schemas.microsoft.com/office/powerpoint/2010/main" val="2682379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tackoverflow.com/questions/95635/what-does-a-just-in-time-jit-compiler-do"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developer.mozilla.org/en-US/docs/Web/Reference/Events/DOMContentLoaded"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dirty="0" smtClean="0"/>
              <a:t>PART</a:t>
            </a:r>
            <a:r>
              <a:rPr lang="en-US" baseline="0" dirty="0" smtClean="0"/>
              <a:t> I</a:t>
            </a:r>
          </a:p>
          <a:p>
            <a:pPr marL="628650" lvl="1" indent="-171450">
              <a:buFont typeface="Arial" charset="0"/>
              <a:buChar char="•"/>
            </a:pPr>
            <a:r>
              <a:rPr lang="en-US" dirty="0" smtClean="0"/>
              <a:t>General intro Html + CSS + JS</a:t>
            </a:r>
          </a:p>
          <a:p>
            <a:pPr marL="628650" lvl="1" indent="-171450">
              <a:buFont typeface="Arial" charset="0"/>
              <a:buChar char="•"/>
            </a:pPr>
            <a:r>
              <a:rPr lang="en-US" dirty="0" smtClean="0"/>
              <a:t>Html: Elements, Html5, block vs inline</a:t>
            </a:r>
          </a:p>
          <a:p>
            <a:pPr marL="628650" lvl="1" indent="-171450">
              <a:buFont typeface="Arial" charset="0"/>
              <a:buChar char="•"/>
            </a:pPr>
            <a:r>
              <a:rPr lang="en-US" dirty="0" smtClean="0"/>
              <a:t>CSS: Selectors, opacity, visibility, twitter bootstrap</a:t>
            </a:r>
          </a:p>
          <a:p>
            <a:pPr marL="628650" lvl="1" indent="-171450">
              <a:buFont typeface="Arial" charset="0"/>
              <a:buChar char="•"/>
            </a:pPr>
            <a:r>
              <a:rPr lang="en-US" dirty="0" smtClean="0"/>
              <a:t>Practice</a:t>
            </a:r>
          </a:p>
          <a:p>
            <a:pPr marL="628650" lvl="1" indent="-171450">
              <a:buFont typeface="Arial" charset="0"/>
              <a:buChar char="•"/>
            </a:pPr>
            <a:r>
              <a:rPr lang="en-US" dirty="0" smtClean="0"/>
              <a:t>Q&amp;A</a:t>
            </a:r>
          </a:p>
          <a:p>
            <a:pPr marL="171450" lvl="0" indent="-171450">
              <a:buFont typeface="Arial" charset="0"/>
              <a:buChar char="•"/>
            </a:pPr>
            <a:r>
              <a:rPr lang="en-US" dirty="0" smtClean="0"/>
              <a:t>PART</a:t>
            </a:r>
            <a:r>
              <a:rPr lang="en-US" baseline="0" dirty="0" smtClean="0"/>
              <a:t> II</a:t>
            </a:r>
          </a:p>
          <a:p>
            <a:pPr marL="628650" lvl="1" indent="-171450">
              <a:buFont typeface="Arial" charset="0"/>
              <a:buChar char="•"/>
            </a:pPr>
            <a:r>
              <a:rPr lang="en-US" dirty="0" smtClean="0"/>
              <a:t>Intro to JavaScript, types, functions</a:t>
            </a:r>
          </a:p>
          <a:p>
            <a:pPr marL="628650" lvl="1" indent="-171450">
              <a:buFont typeface="Arial" charset="0"/>
              <a:buChar char="•"/>
            </a:pPr>
            <a:r>
              <a:rPr lang="en-US" dirty="0" smtClean="0"/>
              <a:t>Advanced topics, DOM, BOM, forms, V8 engine, API basics, events</a:t>
            </a:r>
          </a:p>
          <a:p>
            <a:pPr marL="628650" lvl="1" indent="-171450">
              <a:buFont typeface="Arial" charset="0"/>
              <a:buChar char="•"/>
            </a:pPr>
            <a:r>
              <a:rPr lang="en-US" dirty="0" smtClean="0"/>
              <a:t>Practice</a:t>
            </a:r>
          </a:p>
          <a:p>
            <a:pPr marL="628650" lvl="1" indent="-171450">
              <a:buFont typeface="Arial" charset="0"/>
              <a:buChar char="•"/>
            </a:pPr>
            <a:r>
              <a:rPr lang="en-US" dirty="0" smtClean="0"/>
              <a:t>Q&amp;A</a:t>
            </a:r>
          </a:p>
          <a:p>
            <a:pPr marL="171450" lvl="0" indent="-171450">
              <a:buFont typeface="Arial" charset="0"/>
              <a:buChar char="•"/>
            </a:pPr>
            <a:r>
              <a:rPr lang="en-US" dirty="0" smtClean="0"/>
              <a:t>PART III</a:t>
            </a:r>
          </a:p>
          <a:p>
            <a:pPr marL="628650" lvl="1" indent="-171450">
              <a:buFont typeface="Arial" charset="0"/>
              <a:buChar char="•"/>
            </a:pPr>
            <a:r>
              <a:rPr lang="en-US" dirty="0" smtClean="0"/>
              <a:t>Practice</a:t>
            </a:r>
          </a:p>
          <a:p>
            <a:pPr marL="628650" lvl="1" indent="-171450">
              <a:buFont typeface="Arial" charset="0"/>
              <a:buChar char="•"/>
            </a:pPr>
            <a:r>
              <a:rPr lang="en-US" dirty="0" smtClean="0"/>
              <a:t>Homework tasks</a:t>
            </a:r>
          </a:p>
          <a:p>
            <a:pPr marL="628650" lvl="1" indent="-171450">
              <a:buFont typeface="Arial" charset="0"/>
              <a:buChar char="•"/>
            </a:pPr>
            <a:r>
              <a:rPr lang="en-US" dirty="0" smtClean="0"/>
              <a:t>Q&amp;A</a:t>
            </a:r>
          </a:p>
        </p:txBody>
      </p:sp>
      <p:sp>
        <p:nvSpPr>
          <p:cNvPr id="4" name="Slide Number Placeholder 3"/>
          <p:cNvSpPr>
            <a:spLocks noGrp="1"/>
          </p:cNvSpPr>
          <p:nvPr>
            <p:ph type="sldNum" sz="quarter" idx="10"/>
          </p:nvPr>
        </p:nvSpPr>
        <p:spPr/>
        <p:txBody>
          <a:bodyPr/>
          <a:lstStyle/>
          <a:p>
            <a:fld id="{FC80E134-9958-430C-A8A1-1ADD98C144F0}" type="slidenum">
              <a:rPr lang="en-US" smtClean="0"/>
              <a:t>2</a:t>
            </a:fld>
            <a:endParaRPr lang="en-US"/>
          </a:p>
        </p:txBody>
      </p:sp>
    </p:spTree>
    <p:extLst>
      <p:ext uri="{BB962C8B-B14F-4D97-AF65-F5344CB8AC3E}">
        <p14:creationId xmlns:p14="http://schemas.microsoft.com/office/powerpoint/2010/main" val="67813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dirty="0" smtClean="0"/>
              <a:t>Note:</a:t>
            </a:r>
            <a:r>
              <a:rPr lang="en-US" baseline="0" dirty="0" smtClean="0"/>
              <a:t> Best practice to organize properties by alphabet</a:t>
            </a: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11</a:t>
            </a:fld>
            <a:endParaRPr lang="en-US"/>
          </a:p>
        </p:txBody>
      </p:sp>
    </p:spTree>
    <p:extLst>
      <p:ext uri="{BB962C8B-B14F-4D97-AF65-F5344CB8AC3E}">
        <p14:creationId xmlns:p14="http://schemas.microsoft.com/office/powerpoint/2010/main" val="51032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12</a:t>
            </a:fld>
            <a:endParaRPr lang="en-US"/>
          </a:p>
        </p:txBody>
      </p:sp>
    </p:spTree>
    <p:extLst>
      <p:ext uri="{BB962C8B-B14F-4D97-AF65-F5344CB8AC3E}">
        <p14:creationId xmlns:p14="http://schemas.microsoft.com/office/powerpoint/2010/main" val="212581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13</a:t>
            </a:fld>
            <a:endParaRPr lang="en-US"/>
          </a:p>
        </p:txBody>
      </p:sp>
    </p:spTree>
    <p:extLst>
      <p:ext uri="{BB962C8B-B14F-4D97-AF65-F5344CB8AC3E}">
        <p14:creationId xmlns:p14="http://schemas.microsoft.com/office/powerpoint/2010/main" val="1820783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14</a:t>
            </a:fld>
            <a:endParaRPr lang="en-US"/>
          </a:p>
        </p:txBody>
      </p:sp>
    </p:spTree>
    <p:extLst>
      <p:ext uri="{BB962C8B-B14F-4D97-AF65-F5344CB8AC3E}">
        <p14:creationId xmlns:p14="http://schemas.microsoft.com/office/powerpoint/2010/main" val="1691017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15</a:t>
            </a:fld>
            <a:endParaRPr lang="en-US"/>
          </a:p>
        </p:txBody>
      </p:sp>
    </p:spTree>
    <p:extLst>
      <p:ext uri="{BB962C8B-B14F-4D97-AF65-F5344CB8AC3E}">
        <p14:creationId xmlns:p14="http://schemas.microsoft.com/office/powerpoint/2010/main" val="11475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Show html-</a:t>
            </a:r>
            <a:r>
              <a:rPr lang="en-US" dirty="0" err="1" smtClean="0"/>
              <a:t>omni</a:t>
            </a:r>
            <a:r>
              <a:rPr lang="en-US" baseline="0" dirty="0" smtClean="0"/>
              <a:t> food example?</a:t>
            </a:r>
            <a:endParaRPr lang="en-US" dirty="0" smtClean="0"/>
          </a:p>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16</a:t>
            </a:fld>
            <a:endParaRPr lang="en-US"/>
          </a:p>
        </p:txBody>
      </p:sp>
    </p:spTree>
    <p:extLst>
      <p:ext uri="{BB962C8B-B14F-4D97-AF65-F5344CB8AC3E}">
        <p14:creationId xmlns:p14="http://schemas.microsoft.com/office/powerpoint/2010/main" val="1764492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dirty="0" smtClean="0"/>
              <a:t>Show life link:</a:t>
            </a:r>
            <a:r>
              <a:rPr lang="en-US" baseline="0" dirty="0" smtClean="0"/>
              <a:t> http://</a:t>
            </a:r>
            <a:r>
              <a:rPr lang="en-US" baseline="0" dirty="0" err="1" smtClean="0"/>
              <a:t>getbootstrap.com</a:t>
            </a:r>
            <a:r>
              <a:rPr lang="en-US" baseline="0" dirty="0" smtClean="0"/>
              <a:t>/components/</a:t>
            </a: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17</a:t>
            </a:fld>
            <a:endParaRPr lang="en-US"/>
          </a:p>
        </p:txBody>
      </p:sp>
    </p:spTree>
    <p:extLst>
      <p:ext uri="{BB962C8B-B14F-4D97-AF65-F5344CB8AC3E}">
        <p14:creationId xmlns:p14="http://schemas.microsoft.com/office/powerpoint/2010/main" val="2102035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18</a:t>
            </a:fld>
            <a:endParaRPr lang="en-US"/>
          </a:p>
        </p:txBody>
      </p:sp>
    </p:spTree>
    <p:extLst>
      <p:ext uri="{BB962C8B-B14F-4D97-AF65-F5344CB8AC3E}">
        <p14:creationId xmlns:p14="http://schemas.microsoft.com/office/powerpoint/2010/main" val="1808961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19</a:t>
            </a:fld>
            <a:endParaRPr lang="en-US"/>
          </a:p>
        </p:txBody>
      </p:sp>
    </p:spTree>
    <p:extLst>
      <p:ext uri="{BB962C8B-B14F-4D97-AF65-F5344CB8AC3E}">
        <p14:creationId xmlns:p14="http://schemas.microsoft.com/office/powerpoint/2010/main" val="1900536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dirty="0" smtClean="0"/>
              <a:t>Developed by</a:t>
            </a:r>
            <a:r>
              <a:rPr lang="en-US" baseline="0" dirty="0" smtClean="0"/>
              <a:t> Netscape</a:t>
            </a:r>
          </a:p>
          <a:p>
            <a:pPr marL="171450" lvl="0" indent="-171450">
              <a:buFont typeface="Arial" charset="0"/>
              <a:buChar char="•"/>
            </a:pPr>
            <a:r>
              <a:rPr lang="en-US" baseline="0" dirty="0" smtClean="0"/>
              <a:t>Mocha -&gt; </a:t>
            </a:r>
            <a:r>
              <a:rPr lang="en-US" baseline="0" dirty="0" err="1" smtClean="0"/>
              <a:t>LifeScript</a:t>
            </a:r>
            <a:r>
              <a:rPr lang="en-US" baseline="0" dirty="0" smtClean="0"/>
              <a:t> -&gt; JavaScript</a:t>
            </a:r>
          </a:p>
          <a:p>
            <a:pPr marL="171450" lvl="0" indent="-171450">
              <a:buFont typeface="Arial" charset="0"/>
              <a:buChar char="•"/>
            </a:pPr>
            <a:r>
              <a:rPr lang="en-US" baseline="0" dirty="0" smtClean="0"/>
              <a:t>Microsoft reverse engineered Jscript for IE3</a:t>
            </a:r>
          </a:p>
          <a:p>
            <a:pPr marL="171450" lvl="0" indent="-171450">
              <a:buFont typeface="Arial" charset="0"/>
              <a:buChar char="•"/>
            </a:pPr>
            <a:r>
              <a:rPr lang="en-US" baseline="0" dirty="0" smtClean="0"/>
              <a:t>Ajax </a:t>
            </a:r>
            <a:r>
              <a:rPr lang="mr-IN" baseline="0" dirty="0" smtClean="0"/>
              <a:t>–</a:t>
            </a:r>
            <a:r>
              <a:rPr lang="en-US" baseline="0" dirty="0" smtClean="0"/>
              <a:t> made a difference</a:t>
            </a:r>
          </a:p>
          <a:p>
            <a:pPr marL="171450" lvl="0" indent="-171450">
              <a:buFont typeface="Arial" charset="0"/>
              <a:buChar char="•"/>
            </a:pPr>
            <a:endParaRPr lang="en-US" baseline="0" dirty="0" smtClean="0"/>
          </a:p>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20</a:t>
            </a:fld>
            <a:endParaRPr lang="en-US"/>
          </a:p>
        </p:txBody>
      </p:sp>
    </p:spTree>
    <p:extLst>
      <p:ext uri="{BB962C8B-B14F-4D97-AF65-F5344CB8AC3E}">
        <p14:creationId xmlns:p14="http://schemas.microsoft.com/office/powerpoint/2010/main" val="72196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Was initially created by Tim Berners-Lee, then his version was</a:t>
            </a:r>
            <a:r>
              <a:rPr lang="en-US" baseline="0" dirty="0" smtClean="0"/>
              <a:t> updated by IETF </a:t>
            </a:r>
            <a:r>
              <a:rPr lang="en-US" baseline="0" dirty="0" err="1" smtClean="0"/>
              <a:t>ir</a:t>
            </a:r>
            <a:r>
              <a:rPr lang="en-US" baseline="0" dirty="0" smtClean="0"/>
              <a:t> W3C</a:t>
            </a:r>
            <a:endParaRPr lang="en-US" dirty="0" smtClean="0"/>
          </a:p>
          <a:p>
            <a:pPr marL="171450" indent="-171450">
              <a:buFont typeface="Arial" charset="0"/>
              <a:buChar char="•"/>
            </a:pPr>
            <a:r>
              <a:rPr lang="en-US" baseline="0" dirty="0" smtClean="0"/>
              <a:t>The purpose is to provide a language to make web pages that can be accessed using HTTP protocol</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Current version HTML5</a:t>
            </a:r>
            <a:endParaRPr lang="en-US" dirty="0" smtClean="0"/>
          </a:p>
          <a:p>
            <a:pPr marL="171450" indent="-171450">
              <a:buFont typeface="Arial" charset="0"/>
              <a:buChar char="•"/>
            </a:pPr>
            <a:r>
              <a:rPr lang="en-US" baseline="0" dirty="0" smtClean="0"/>
              <a:t>It is used together with CSS and JS to make a dynamic and visually appealing webpages.</a:t>
            </a:r>
          </a:p>
          <a:p>
            <a:pPr marL="628650" lvl="1" indent="-171450">
              <a:buFont typeface="Arial" charset="0"/>
              <a:buChar char="•"/>
            </a:pPr>
            <a:r>
              <a:rPr lang="en-US" baseline="0" dirty="0" smtClean="0"/>
              <a:t>HTML - for structure and semantic</a:t>
            </a:r>
          </a:p>
          <a:p>
            <a:pPr marL="628650" lvl="1" indent="-171450">
              <a:buFont typeface="Arial" charset="0"/>
              <a:buChar char="•"/>
            </a:pPr>
            <a:r>
              <a:rPr lang="en-US" baseline="0" dirty="0" smtClean="0"/>
              <a:t>CSS </a:t>
            </a:r>
            <a:r>
              <a:rPr lang="mr-IN" baseline="0" dirty="0" smtClean="0"/>
              <a:t>–</a:t>
            </a:r>
            <a:r>
              <a:rPr lang="en-US" baseline="0" dirty="0" smtClean="0"/>
              <a:t> visual representation</a:t>
            </a:r>
          </a:p>
          <a:p>
            <a:pPr marL="628650" lvl="1" indent="-171450">
              <a:buFont typeface="Arial" charset="0"/>
              <a:buChar char="•"/>
            </a:pPr>
            <a:r>
              <a:rPr lang="en-US" baseline="0" dirty="0" smtClean="0"/>
              <a:t>JS - functionality</a:t>
            </a:r>
          </a:p>
        </p:txBody>
      </p:sp>
      <p:sp>
        <p:nvSpPr>
          <p:cNvPr id="4" name="Slide Number Placeholder 3"/>
          <p:cNvSpPr>
            <a:spLocks noGrp="1"/>
          </p:cNvSpPr>
          <p:nvPr>
            <p:ph type="sldNum" sz="quarter" idx="10"/>
          </p:nvPr>
        </p:nvSpPr>
        <p:spPr/>
        <p:txBody>
          <a:bodyPr/>
          <a:lstStyle/>
          <a:p>
            <a:fld id="{FC80E134-9958-430C-A8A1-1ADD98C144F0}" type="slidenum">
              <a:rPr lang="en-US" smtClean="0"/>
              <a:t>3</a:t>
            </a:fld>
            <a:endParaRPr lang="en-US"/>
          </a:p>
        </p:txBody>
      </p:sp>
    </p:spTree>
    <p:extLst>
      <p:ext uri="{BB962C8B-B14F-4D97-AF65-F5344CB8AC3E}">
        <p14:creationId xmlns:p14="http://schemas.microsoft.com/office/powerpoint/2010/main" val="942013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Javascript</a:t>
            </a:r>
            <a:endParaRPr lang="en-US" dirty="0" smtClean="0"/>
          </a:p>
          <a:p>
            <a:pPr lvl="1"/>
            <a:r>
              <a:rPr lang="en-US" dirty="0" smtClean="0">
                <a:effectLst/>
              </a:rPr>
              <a:t>Is a high-level, dynamic, </a:t>
            </a:r>
            <a:r>
              <a:rPr lang="en-US" dirty="0" err="1" smtClean="0">
                <a:effectLst/>
              </a:rPr>
              <a:t>untyped</a:t>
            </a:r>
            <a:r>
              <a:rPr lang="en-US" dirty="0" smtClean="0">
                <a:effectLst/>
              </a:rPr>
              <a:t>, prototype-based with first class </a:t>
            </a:r>
            <a:r>
              <a:rPr lang="en-US" dirty="0" err="1" smtClean="0">
                <a:effectLst/>
              </a:rPr>
              <a:t>variadic</a:t>
            </a:r>
            <a:r>
              <a:rPr lang="en-US" dirty="0" smtClean="0">
                <a:effectLst/>
              </a:rPr>
              <a:t> functions programming language</a:t>
            </a:r>
          </a:p>
          <a:p>
            <a:r>
              <a:rPr lang="en-US" b="1" dirty="0" smtClean="0"/>
              <a:t>Interpreted language</a:t>
            </a:r>
            <a:endParaRPr lang="en-US" dirty="0" smtClean="0"/>
          </a:p>
          <a:p>
            <a:pPr lvl="1"/>
            <a:r>
              <a:rPr lang="en-US" dirty="0" smtClean="0">
                <a:effectLst/>
              </a:rPr>
              <a:t>Executes code directly, without compiling a program into machine-language instructions</a:t>
            </a:r>
          </a:p>
          <a:p>
            <a:pPr lvl="1"/>
            <a:r>
              <a:rPr lang="en-US" dirty="0" smtClean="0">
                <a:effectLst/>
              </a:rPr>
              <a:t>NOTE: Modern </a:t>
            </a:r>
            <a:r>
              <a:rPr lang="en-US" dirty="0" err="1" smtClean="0">
                <a:effectLst/>
              </a:rPr>
              <a:t>js</a:t>
            </a:r>
            <a:r>
              <a:rPr lang="en-US" dirty="0" smtClean="0">
                <a:effectLst/>
              </a:rPr>
              <a:t> engines use JIT compilation instead</a:t>
            </a:r>
          </a:p>
          <a:p>
            <a:pPr lvl="2"/>
            <a:r>
              <a:rPr lang="en-US" dirty="0" smtClean="0">
                <a:effectLst/>
              </a:rPr>
              <a:t>A JIT compiler runs after the program has started and compiles the code (usually bytecode or some kind of VM instructions) on the fly (or just-in-time, as it's called) into a form that's usually faster, typically the host CPU's native instruction set. A JIT has access to dynamic runtime information whereas a standard compiler doesn't and can make better optimizations like </a:t>
            </a:r>
            <a:r>
              <a:rPr lang="en-US" dirty="0" err="1" smtClean="0">
                <a:effectLst/>
              </a:rPr>
              <a:t>inlining</a:t>
            </a:r>
            <a:r>
              <a:rPr lang="en-US" dirty="0" smtClean="0">
                <a:effectLst/>
              </a:rPr>
              <a:t> functions that are used frequently. (</a:t>
            </a:r>
            <a:r>
              <a:rPr lang="en-US" dirty="0" smtClean="0">
                <a:effectLst/>
                <a:hlinkClick r:id="rId3"/>
              </a:rPr>
              <a:t>ref</a:t>
            </a:r>
            <a:r>
              <a:rPr lang="en-US" dirty="0" smtClean="0">
                <a:effectLst/>
              </a:rPr>
              <a:t>)</a:t>
            </a:r>
          </a:p>
          <a:p>
            <a:r>
              <a:rPr lang="en-US" b="1" dirty="0" smtClean="0"/>
              <a:t>Dynamic language</a:t>
            </a:r>
            <a:endParaRPr lang="en-US" dirty="0" smtClean="0"/>
          </a:p>
          <a:p>
            <a:pPr lvl="1"/>
            <a:r>
              <a:rPr lang="en-US" dirty="0" smtClean="0">
                <a:effectLst/>
              </a:rPr>
              <a:t>Language that execute many common programming behaviors that static programming languages perform during compilation</a:t>
            </a:r>
          </a:p>
          <a:p>
            <a:pPr lvl="1"/>
            <a:r>
              <a:rPr lang="en-US" dirty="0" smtClean="0">
                <a:effectLst/>
              </a:rPr>
              <a:t>Can add new code, extend objects and definitions, or by modify the type system at runtime</a:t>
            </a:r>
          </a:p>
          <a:p>
            <a:r>
              <a:rPr lang="en-US" b="1" dirty="0" smtClean="0"/>
              <a:t>Prototype-based</a:t>
            </a:r>
            <a:endParaRPr lang="en-US" dirty="0" smtClean="0"/>
          </a:p>
          <a:p>
            <a:pPr lvl="1"/>
            <a:r>
              <a:rPr lang="en-US" dirty="0" smtClean="0">
                <a:effectLst/>
              </a:rPr>
              <a:t>OOP style in which inheritance is performed via a process of cloning existing objects that serve as prototypes</a:t>
            </a:r>
          </a:p>
          <a:p>
            <a:r>
              <a:rPr lang="en-US" b="1" dirty="0" smtClean="0"/>
              <a:t>First class functions</a:t>
            </a:r>
            <a:endParaRPr lang="en-US" dirty="0" smtClean="0"/>
          </a:p>
          <a:p>
            <a:pPr lvl="1"/>
            <a:r>
              <a:rPr lang="en-US" dirty="0" smtClean="0">
                <a:effectLst/>
              </a:rPr>
              <a:t>Functions that can be treated as a variables used as an </a:t>
            </a:r>
            <a:r>
              <a:rPr lang="en-US" dirty="0" err="1" smtClean="0">
                <a:effectLst/>
              </a:rPr>
              <a:t>argumet</a:t>
            </a:r>
            <a:r>
              <a:rPr lang="en-US" dirty="0" smtClean="0">
                <a:effectLst/>
              </a:rPr>
              <a:t>, </a:t>
            </a:r>
            <a:r>
              <a:rPr lang="en-US" dirty="0" err="1" smtClean="0">
                <a:effectLst/>
              </a:rPr>
              <a:t>asigned</a:t>
            </a:r>
            <a:r>
              <a:rPr lang="en-US" dirty="0" smtClean="0">
                <a:effectLst/>
              </a:rPr>
              <a:t> or returned.</a:t>
            </a:r>
          </a:p>
          <a:p>
            <a:r>
              <a:rPr lang="en-US" b="1" dirty="0" err="1" smtClean="0"/>
              <a:t>Variadic</a:t>
            </a:r>
            <a:r>
              <a:rPr lang="en-US" b="1" dirty="0" smtClean="0"/>
              <a:t> functions</a:t>
            </a:r>
            <a:endParaRPr lang="en-US" dirty="0" smtClean="0"/>
          </a:p>
          <a:p>
            <a:pPr lvl="1"/>
            <a:r>
              <a:rPr lang="en-US" dirty="0" smtClean="0">
                <a:effectLst/>
              </a:rPr>
              <a:t>Functions that can have unfixed set of arguments</a:t>
            </a:r>
          </a:p>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21</a:t>
            </a:fld>
            <a:endParaRPr lang="en-US"/>
          </a:p>
        </p:txBody>
      </p:sp>
    </p:spTree>
    <p:extLst>
      <p:ext uri="{BB962C8B-B14F-4D97-AF65-F5344CB8AC3E}">
        <p14:creationId xmlns:p14="http://schemas.microsoft.com/office/powerpoint/2010/main" val="1182072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effectLst/>
              </a:rPr>
              <a:t>It’s dynamically typed </a:t>
            </a:r>
            <a:r>
              <a:rPr lang="en-US" dirty="0"/>
              <a:t>Variables and object properties can always hold values of any type.</a:t>
            </a:r>
          </a:p>
        </p:txBody>
      </p:sp>
      <p:sp>
        <p:nvSpPr>
          <p:cNvPr id="4" name="Slide Number Placeholder 3"/>
          <p:cNvSpPr>
            <a:spLocks noGrp="1"/>
          </p:cNvSpPr>
          <p:nvPr>
            <p:ph type="sldNum" sz="quarter" idx="10"/>
          </p:nvPr>
        </p:nvSpPr>
        <p:spPr/>
        <p:txBody>
          <a:bodyPr/>
          <a:lstStyle/>
          <a:p>
            <a:fld id="{FC80E134-9958-430C-A8A1-1ADD98C144F0}" type="slidenum">
              <a:rPr lang="en-US" smtClean="0"/>
              <a:t>23</a:t>
            </a:fld>
            <a:endParaRPr lang="en-US"/>
          </a:p>
        </p:txBody>
      </p:sp>
    </p:spTree>
    <p:extLst>
      <p:ext uri="{BB962C8B-B14F-4D97-AF65-F5344CB8AC3E}">
        <p14:creationId xmlns:p14="http://schemas.microsoft.com/office/powerpoint/2010/main" val="2687459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Clr>
                <a:srgbClr val="BC1C1C">
                  <a:lumMod val="75000"/>
                </a:srgbClr>
              </a:buClr>
              <a:buFont typeface="Arial" charset="0"/>
              <a:buChar char="•"/>
            </a:pPr>
            <a:r>
              <a:rPr lang="en-US" dirty="0" smtClean="0">
                <a:solidFill>
                  <a:prstClr val="black"/>
                </a:solidFill>
              </a:rPr>
              <a:t>May be passed as an argument to a function </a:t>
            </a:r>
          </a:p>
          <a:p>
            <a:pPr marL="171450" lvl="0" indent="-171450">
              <a:buClr>
                <a:srgbClr val="BC1C1C">
                  <a:lumMod val="75000"/>
                </a:srgbClr>
              </a:buClr>
              <a:buFont typeface="Arial" charset="0"/>
              <a:buChar char="•"/>
            </a:pPr>
            <a:r>
              <a:rPr lang="en-US" dirty="0" smtClean="0">
                <a:solidFill>
                  <a:prstClr val="black"/>
                </a:solidFill>
              </a:rPr>
              <a:t>May be returned from a function </a:t>
            </a:r>
          </a:p>
          <a:p>
            <a:pPr marL="171450" lvl="0" indent="-171450">
              <a:buClr>
                <a:srgbClr val="BC1C1C">
                  <a:lumMod val="75000"/>
                </a:srgbClr>
              </a:buClr>
              <a:buFont typeface="Arial" charset="0"/>
              <a:buChar char="•"/>
            </a:pPr>
            <a:r>
              <a:rPr lang="en-US" dirty="0" smtClean="0">
                <a:solidFill>
                  <a:prstClr val="black"/>
                </a:solidFill>
              </a:rPr>
              <a:t>May assigned to a variable </a:t>
            </a:r>
          </a:p>
          <a:p>
            <a:pPr marL="171450" lvl="0" indent="-171450">
              <a:buClr>
                <a:srgbClr val="BC1C1C">
                  <a:lumMod val="75000"/>
                </a:srgbClr>
              </a:buClr>
              <a:buFont typeface="Arial" charset="0"/>
              <a:buChar char="•"/>
            </a:pPr>
            <a:r>
              <a:rPr lang="en-US" dirty="0" smtClean="0">
                <a:solidFill>
                  <a:prstClr val="black"/>
                </a:solidFill>
              </a:rPr>
              <a:t>May be stored in an object or array</a:t>
            </a:r>
            <a:endParaRPr lang="en-US" dirty="0" smtClean="0">
              <a:solidFill>
                <a:schemeClr val="tx1"/>
              </a:solidFill>
            </a:endParaRPr>
          </a:p>
          <a:p>
            <a:pPr marL="171450" lvl="0" indent="-171450">
              <a:buClr>
                <a:srgbClr val="BC1C1C">
                  <a:lumMod val="75000"/>
                </a:srgbClr>
              </a:buClr>
              <a:buFont typeface="Arial" charset="0"/>
              <a:buChar char="•"/>
            </a:pPr>
            <a:r>
              <a:rPr lang="en-US" dirty="0" smtClean="0">
                <a:solidFill>
                  <a:schemeClr val="tx1"/>
                </a:solidFill>
              </a:rPr>
              <a:t>Have</a:t>
            </a:r>
            <a:r>
              <a:rPr lang="en-US" baseline="0" dirty="0" smtClean="0">
                <a:solidFill>
                  <a:schemeClr val="tx1"/>
                </a:solidFill>
              </a:rPr>
              <a:t> properties</a:t>
            </a:r>
            <a:endParaRPr lang="en-US" dirty="0" smtClean="0">
              <a:solidFill>
                <a:prstClr val="black"/>
              </a:solidFill>
            </a:endParaRPr>
          </a:p>
        </p:txBody>
      </p:sp>
      <p:sp>
        <p:nvSpPr>
          <p:cNvPr id="4" name="Slide Number Placeholder 3"/>
          <p:cNvSpPr>
            <a:spLocks noGrp="1"/>
          </p:cNvSpPr>
          <p:nvPr>
            <p:ph type="sldNum" sz="quarter" idx="10"/>
          </p:nvPr>
        </p:nvSpPr>
        <p:spPr/>
        <p:txBody>
          <a:bodyPr/>
          <a:lstStyle/>
          <a:p>
            <a:fld id="{FC80E134-9958-430C-A8A1-1ADD98C144F0}" type="slidenum">
              <a:rPr lang="en-US" smtClean="0"/>
              <a:t>25</a:t>
            </a:fld>
            <a:endParaRPr lang="en-US"/>
          </a:p>
        </p:txBody>
      </p:sp>
    </p:spTree>
    <p:extLst>
      <p:ext uri="{BB962C8B-B14F-4D97-AF65-F5344CB8AC3E}">
        <p14:creationId xmlns:p14="http://schemas.microsoft.com/office/powerpoint/2010/main" val="860750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en-US" dirty="0" smtClean="0">
              <a:effectLst/>
            </a:endParaRPr>
          </a:p>
        </p:txBody>
      </p:sp>
      <p:sp>
        <p:nvSpPr>
          <p:cNvPr id="4" name="Slide Number Placeholder 3"/>
          <p:cNvSpPr>
            <a:spLocks noGrp="1"/>
          </p:cNvSpPr>
          <p:nvPr>
            <p:ph type="sldNum" sz="quarter" idx="10"/>
          </p:nvPr>
        </p:nvSpPr>
        <p:spPr/>
        <p:txBody>
          <a:bodyPr/>
          <a:lstStyle/>
          <a:p>
            <a:fld id="{FC80E134-9958-430C-A8A1-1ADD98C144F0}" type="slidenum">
              <a:rPr lang="en-US" smtClean="0"/>
              <a:t>29</a:t>
            </a:fld>
            <a:endParaRPr lang="en-US"/>
          </a:p>
        </p:txBody>
      </p:sp>
    </p:spTree>
    <p:extLst>
      <p:ext uri="{BB962C8B-B14F-4D97-AF65-F5344CB8AC3E}">
        <p14:creationId xmlns:p14="http://schemas.microsoft.com/office/powerpoint/2010/main" val="624409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Coercion</a:t>
            </a:r>
            <a:r>
              <a:rPr lang="en-US" dirty="0" smtClean="0"/>
              <a:t> - </a:t>
            </a:r>
            <a:r>
              <a:rPr lang="en-US" dirty="0" smtClean="0">
                <a:effectLst/>
              </a:rPr>
              <a:t>Type coercion means that when the operands of an operator are different types, one of them will be converted to an "equivalent" value of the other operand's type</a:t>
            </a:r>
          </a:p>
          <a:p>
            <a:endParaRPr lang="en-US" dirty="0"/>
          </a:p>
        </p:txBody>
      </p:sp>
      <p:sp>
        <p:nvSpPr>
          <p:cNvPr id="4" name="Slide Number Placeholder 3"/>
          <p:cNvSpPr>
            <a:spLocks noGrp="1"/>
          </p:cNvSpPr>
          <p:nvPr>
            <p:ph type="sldNum" sz="quarter" idx="10"/>
          </p:nvPr>
        </p:nvSpPr>
        <p:spPr/>
        <p:txBody>
          <a:bodyPr/>
          <a:lstStyle/>
          <a:p>
            <a:fld id="{FC80E134-9958-430C-A8A1-1ADD98C144F0}" type="slidenum">
              <a:rPr lang="en-US" smtClean="0"/>
              <a:t>30</a:t>
            </a:fld>
            <a:endParaRPr lang="en-US"/>
          </a:p>
        </p:txBody>
      </p:sp>
    </p:spTree>
    <p:extLst>
      <p:ext uri="{BB962C8B-B14F-4D97-AF65-F5344CB8AC3E}">
        <p14:creationId xmlns:p14="http://schemas.microsoft.com/office/powerpoint/2010/main" val="41236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BOM</a:t>
            </a:r>
            <a:endParaRPr lang="en-US" dirty="0" smtClean="0"/>
          </a:p>
          <a:p>
            <a:pPr lvl="1"/>
            <a:r>
              <a:rPr lang="en-US" dirty="0" smtClean="0">
                <a:effectLst/>
              </a:rPr>
              <a:t>Browser object model - an unformal term</a:t>
            </a:r>
          </a:p>
          <a:p>
            <a:pPr lvl="1"/>
            <a:r>
              <a:rPr lang="en-US" dirty="0" smtClean="0">
                <a:effectLst/>
              </a:rPr>
              <a:t>The entire object structure which is accessible via window object</a:t>
            </a:r>
          </a:p>
          <a:p>
            <a:r>
              <a:rPr lang="en-US" b="1" dirty="0" smtClean="0"/>
              <a:t>DOM</a:t>
            </a:r>
            <a:endParaRPr lang="en-US" dirty="0" smtClean="0"/>
          </a:p>
          <a:p>
            <a:pPr lvl="1"/>
            <a:r>
              <a:rPr lang="en-US" dirty="0" smtClean="0">
                <a:effectLst/>
              </a:rPr>
              <a:t>Document object model - a formal w3c term</a:t>
            </a:r>
          </a:p>
          <a:p>
            <a:pPr lvl="1"/>
            <a:r>
              <a:rPr lang="en-US" dirty="0" smtClean="0">
                <a:effectLst/>
              </a:rPr>
              <a:t>A platform neutral interface that allows programs and scripts access and update document content</a:t>
            </a:r>
          </a:p>
          <a:p>
            <a:r>
              <a:rPr lang="en-US" b="1" dirty="0" smtClean="0"/>
              <a:t>Browser APIs</a:t>
            </a:r>
            <a:endParaRPr lang="en-US" dirty="0" smtClean="0"/>
          </a:p>
          <a:p>
            <a:pPr lvl="1"/>
            <a:r>
              <a:rPr lang="en-US" dirty="0" smtClean="0">
                <a:effectLst/>
              </a:rPr>
              <a:t>Other browser objects exposed to JavaScript</a:t>
            </a:r>
          </a:p>
          <a:p>
            <a:r>
              <a:rPr lang="en-US" b="1" baseline="0" dirty="0" smtClean="0"/>
              <a:t>          </a:t>
            </a:r>
            <a:r>
              <a:rPr lang="en-US" b="1" dirty="0" smtClean="0"/>
              <a:t>Ajax call -</a:t>
            </a:r>
            <a:r>
              <a:rPr lang="en-US" dirty="0" smtClean="0"/>
              <a:t> is an asynchronous request initiated by the browser that does not directly result in a page transition.</a:t>
            </a:r>
          </a:p>
          <a:p>
            <a:endParaRPr lang="en-US" dirty="0"/>
          </a:p>
        </p:txBody>
      </p:sp>
      <p:sp>
        <p:nvSpPr>
          <p:cNvPr id="4" name="Slide Number Placeholder 3"/>
          <p:cNvSpPr>
            <a:spLocks noGrp="1"/>
          </p:cNvSpPr>
          <p:nvPr>
            <p:ph type="sldNum" sz="quarter" idx="10"/>
          </p:nvPr>
        </p:nvSpPr>
        <p:spPr/>
        <p:txBody>
          <a:bodyPr/>
          <a:lstStyle/>
          <a:p>
            <a:fld id="{FC80E134-9958-430C-A8A1-1ADD98C144F0}" type="slidenum">
              <a:rPr lang="en-US" smtClean="0"/>
              <a:t>39</a:t>
            </a:fld>
            <a:endParaRPr lang="en-US"/>
          </a:p>
        </p:txBody>
      </p:sp>
    </p:spTree>
    <p:extLst>
      <p:ext uri="{BB962C8B-B14F-4D97-AF65-F5344CB8AC3E}">
        <p14:creationId xmlns:p14="http://schemas.microsoft.com/office/powerpoint/2010/main" val="384168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0E134-9958-430C-A8A1-1ADD98C144F0}" type="slidenum">
              <a:rPr lang="en-US" smtClean="0"/>
              <a:t>42</a:t>
            </a:fld>
            <a:endParaRPr lang="en-US"/>
          </a:p>
        </p:txBody>
      </p:sp>
    </p:spTree>
    <p:extLst>
      <p:ext uri="{BB962C8B-B14F-4D97-AF65-F5344CB8AC3E}">
        <p14:creationId xmlns:p14="http://schemas.microsoft.com/office/powerpoint/2010/main" val="267407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0E134-9958-430C-A8A1-1ADD98C144F0}" type="slidenum">
              <a:rPr lang="en-US" smtClean="0"/>
              <a:t>45</a:t>
            </a:fld>
            <a:endParaRPr lang="en-US"/>
          </a:p>
        </p:txBody>
      </p:sp>
    </p:spTree>
    <p:extLst>
      <p:ext uri="{BB962C8B-B14F-4D97-AF65-F5344CB8AC3E}">
        <p14:creationId xmlns:p14="http://schemas.microsoft.com/office/powerpoint/2010/main" val="78079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46</a:t>
            </a:fld>
            <a:endParaRPr lang="en-US"/>
          </a:p>
        </p:txBody>
      </p:sp>
    </p:spTree>
    <p:extLst>
      <p:ext uri="{BB962C8B-B14F-4D97-AF65-F5344CB8AC3E}">
        <p14:creationId xmlns:p14="http://schemas.microsoft.com/office/powerpoint/2010/main" val="687897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47</a:t>
            </a:fld>
            <a:endParaRPr lang="en-US"/>
          </a:p>
        </p:txBody>
      </p:sp>
    </p:spTree>
    <p:extLst>
      <p:ext uri="{BB962C8B-B14F-4D97-AF65-F5344CB8AC3E}">
        <p14:creationId xmlns:p14="http://schemas.microsoft.com/office/powerpoint/2010/main" val="193369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baseline="0" dirty="0" smtClean="0"/>
              <a:t>Quick overview</a:t>
            </a:r>
          </a:p>
          <a:p>
            <a:pPr marL="171450" lvl="0" indent="-171450">
              <a:buFont typeface="Arial" charset="0"/>
              <a:buChar char="•"/>
            </a:pPr>
            <a:r>
              <a:rPr lang="en-US" baseline="0" dirty="0" smtClean="0"/>
              <a:t>Why we need DOCTYPE?</a:t>
            </a:r>
          </a:p>
          <a:p>
            <a:pPr marL="171450" lvl="0" indent="-171450">
              <a:buFont typeface="Arial" charset="0"/>
              <a:buChar char="•"/>
            </a:pPr>
            <a:r>
              <a:rPr lang="en-US" baseline="0" dirty="0" smtClean="0"/>
              <a:t>Describe purpose of head, body</a:t>
            </a:r>
          </a:p>
        </p:txBody>
      </p:sp>
      <p:sp>
        <p:nvSpPr>
          <p:cNvPr id="4" name="Slide Number Placeholder 3"/>
          <p:cNvSpPr>
            <a:spLocks noGrp="1"/>
          </p:cNvSpPr>
          <p:nvPr>
            <p:ph type="sldNum" sz="quarter" idx="10"/>
          </p:nvPr>
        </p:nvSpPr>
        <p:spPr/>
        <p:txBody>
          <a:bodyPr/>
          <a:lstStyle/>
          <a:p>
            <a:fld id="{FC80E134-9958-430C-A8A1-1ADD98C144F0}" type="slidenum">
              <a:rPr lang="en-US" smtClean="0"/>
              <a:t>4</a:t>
            </a:fld>
            <a:endParaRPr lang="en-US"/>
          </a:p>
        </p:txBody>
      </p:sp>
    </p:spTree>
    <p:extLst>
      <p:ext uri="{BB962C8B-B14F-4D97-AF65-F5344CB8AC3E}">
        <p14:creationId xmlns:p14="http://schemas.microsoft.com/office/powerpoint/2010/main" val="103649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5</a:t>
            </a:fld>
            <a:endParaRPr lang="en-US"/>
          </a:p>
        </p:txBody>
      </p:sp>
    </p:spTree>
    <p:extLst>
      <p:ext uri="{BB962C8B-B14F-4D97-AF65-F5344CB8AC3E}">
        <p14:creationId xmlns:p14="http://schemas.microsoft.com/office/powerpoint/2010/main" val="29946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6</a:t>
            </a:fld>
            <a:endParaRPr lang="en-US"/>
          </a:p>
        </p:txBody>
      </p:sp>
    </p:spTree>
    <p:extLst>
      <p:ext uri="{BB962C8B-B14F-4D97-AF65-F5344CB8AC3E}">
        <p14:creationId xmlns:p14="http://schemas.microsoft.com/office/powerpoint/2010/main" val="177738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Header -</a:t>
            </a:r>
            <a:r>
              <a:rPr lang="en-US" dirty="0" smtClean="0"/>
              <a:t> is used to represent the introductory content to an article or web page</a:t>
            </a:r>
          </a:p>
          <a:p>
            <a:pPr lvl="1"/>
            <a:r>
              <a:rPr lang="en-US" dirty="0" smtClean="0">
                <a:effectLst/>
              </a:rPr>
              <a:t>Includes: h1-h6, table of contents, </a:t>
            </a:r>
            <a:r>
              <a:rPr lang="en-US" dirty="0" err="1" smtClean="0">
                <a:effectLst/>
              </a:rPr>
              <a:t>nav</a:t>
            </a:r>
            <a:r>
              <a:rPr lang="en-US" dirty="0" smtClean="0">
                <a:effectLst/>
              </a:rPr>
              <a:t>, search form</a:t>
            </a:r>
          </a:p>
          <a:p>
            <a:r>
              <a:rPr lang="en-US" b="1" dirty="0" smtClean="0"/>
              <a:t>Main - </a:t>
            </a:r>
            <a:r>
              <a:rPr lang="en-US" dirty="0" smtClean="0"/>
              <a:t>is designed to show </a:t>
            </a:r>
            <a:r>
              <a:rPr lang="en-US" dirty="0" err="1" smtClean="0"/>
              <a:t>screenreaders</a:t>
            </a:r>
            <a:r>
              <a:rPr lang="en-US" dirty="0" smtClean="0"/>
              <a:t> and assistive technologies exactly where main content begins. Skipping header, navigation, footer </a:t>
            </a:r>
            <a:r>
              <a:rPr lang="en-US" dirty="0" err="1" smtClean="0"/>
              <a:t>etc</a:t>
            </a:r>
            <a:endParaRPr lang="en-US" dirty="0" smtClean="0"/>
          </a:p>
          <a:p>
            <a:r>
              <a:rPr lang="en-US" b="1" dirty="0" smtClean="0"/>
              <a:t>Footer -</a:t>
            </a:r>
            <a:r>
              <a:rPr lang="en-US" dirty="0" smtClean="0"/>
              <a:t> a footer part of an element</a:t>
            </a:r>
          </a:p>
          <a:p>
            <a:pPr lvl="1"/>
            <a:r>
              <a:rPr lang="en-US" dirty="0" smtClean="0">
                <a:effectLst/>
              </a:rPr>
              <a:t>Includes: who wrote it, links to related documents, copyright, sitemap, contacts</a:t>
            </a:r>
          </a:p>
          <a:p>
            <a:r>
              <a:rPr lang="en-US" b="1" dirty="0" smtClean="0"/>
              <a:t>Section -</a:t>
            </a:r>
            <a:r>
              <a:rPr lang="en-US" dirty="0" smtClean="0"/>
              <a:t>  Used to either group different articles into different purposes or subjects, or to define the different sections of a single article.</a:t>
            </a:r>
          </a:p>
          <a:p>
            <a:r>
              <a:rPr lang="en-US" b="1" dirty="0" smtClean="0"/>
              <a:t>Article</a:t>
            </a:r>
            <a:r>
              <a:rPr lang="en-US" dirty="0" smtClean="0"/>
              <a:t> - is for containing related individual standalone pieces of content, such as individual blog posts, videos, images or news items. Think of it this way : if you have a number of items of content, each of which would be suitable for reading on their own, and would make sense to syndicate as separate items in an RSS feed then use article</a:t>
            </a:r>
          </a:p>
          <a:p>
            <a:pPr lvl="1"/>
            <a:r>
              <a:rPr lang="en-US" dirty="0" smtClean="0">
                <a:effectLst/>
              </a:rPr>
              <a:t>Ex: forum post, article, a blog entry</a:t>
            </a:r>
          </a:p>
          <a:p>
            <a:r>
              <a:rPr lang="en-US" b="1" dirty="0" smtClean="0"/>
              <a:t>Aside - </a:t>
            </a:r>
            <a:r>
              <a:rPr lang="en-US" dirty="0" smtClean="0"/>
              <a:t>a section for content that is not the primary focus of an article but is still related to the article.</a:t>
            </a:r>
          </a:p>
          <a:p>
            <a:pPr lvl="1"/>
            <a:r>
              <a:rPr lang="en-US" dirty="0" smtClean="0">
                <a:effectLst/>
              </a:rPr>
              <a:t>If used outside - corresponds to </a:t>
            </a:r>
            <a:r>
              <a:rPr lang="en-US" i="1" dirty="0" smtClean="0">
                <a:effectLst/>
              </a:rPr>
              <a:t>advertising</a:t>
            </a:r>
            <a:r>
              <a:rPr lang="en-US" dirty="0" smtClean="0">
                <a:effectLst/>
              </a:rPr>
              <a:t> and other </a:t>
            </a:r>
            <a:r>
              <a:rPr lang="en-US" i="1" dirty="0" smtClean="0">
                <a:effectLst/>
              </a:rPr>
              <a:t>secondary content</a:t>
            </a:r>
            <a:r>
              <a:rPr lang="en-US" dirty="0" smtClean="0">
                <a:effectLst/>
              </a:rPr>
              <a:t> </a:t>
            </a:r>
          </a:p>
          <a:p>
            <a:pPr lvl="1"/>
            <a:r>
              <a:rPr lang="en-US" dirty="0" smtClean="0">
                <a:effectLst/>
              </a:rPr>
              <a:t>Outside article ex: blogroll, groups of additional navigation, advertising</a:t>
            </a:r>
          </a:p>
          <a:p>
            <a:pPr lvl="1"/>
            <a:r>
              <a:rPr lang="en-US" dirty="0" smtClean="0">
                <a:effectLst/>
              </a:rPr>
              <a:t>Inside article ex: pull-quotes, a glossary or even related links.</a:t>
            </a:r>
          </a:p>
          <a:p>
            <a:r>
              <a:rPr lang="en-US" b="1" dirty="0" err="1" smtClean="0"/>
              <a:t>Nav</a:t>
            </a:r>
            <a:r>
              <a:rPr lang="en-US" b="1" dirty="0" smtClean="0"/>
              <a:t> -</a:t>
            </a:r>
            <a:r>
              <a:rPr lang="en-US" dirty="0" smtClean="0"/>
              <a:t> a section for navigation</a:t>
            </a:r>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7</a:t>
            </a:fld>
            <a:endParaRPr lang="en-US"/>
          </a:p>
        </p:txBody>
      </p:sp>
    </p:spTree>
    <p:extLst>
      <p:ext uri="{BB962C8B-B14F-4D97-AF65-F5344CB8AC3E}">
        <p14:creationId xmlns:p14="http://schemas.microsoft.com/office/powerpoint/2010/main" val="1722086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smtClean="0">
                <a:solidFill>
                  <a:schemeClr val="tx1"/>
                </a:solidFill>
                <a:effectLst/>
                <a:latin typeface="+mn-lt"/>
                <a:ea typeface="+mn-ea"/>
                <a:cs typeface="+mn-cs"/>
              </a:rPr>
              <a:t>HTTP</a:t>
            </a:r>
            <a:r>
              <a:rPr lang="en-US" sz="1200" b="0" i="0" kern="1200" baseline="0" dirty="0" smtClean="0">
                <a:solidFill>
                  <a:schemeClr val="tx1"/>
                </a:solidFill>
                <a:effectLst/>
                <a:latin typeface="+mn-lt"/>
                <a:ea typeface="+mn-ea"/>
                <a:cs typeface="+mn-cs"/>
              </a:rPr>
              <a:t> GET -&gt; HTTP POST,</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baseline="0" dirty="0" smtClean="0">
                <a:solidFill>
                  <a:schemeClr val="tx1"/>
                </a:solidFill>
                <a:effectLst/>
                <a:latin typeface="+mn-lt"/>
                <a:ea typeface="+mn-ea"/>
                <a:cs typeface="+mn-cs"/>
              </a:rPr>
              <a:t>GET THE HTML</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baseline="0" dirty="0" smtClean="0">
                <a:solidFill>
                  <a:schemeClr val="tx1"/>
                </a:solidFill>
                <a:effectLst/>
                <a:latin typeface="+mn-lt"/>
                <a:ea typeface="+mn-ea"/>
                <a:cs typeface="+mn-cs"/>
              </a:rPr>
              <a:t>Other files downloaded: CSS, JS, IMG</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baseline="0" dirty="0" smtClean="0">
                <a:solidFill>
                  <a:schemeClr val="tx1"/>
                </a:solidFill>
                <a:effectLst/>
                <a:latin typeface="+mn-lt"/>
                <a:ea typeface="+mn-ea"/>
                <a:cs typeface="+mn-cs"/>
              </a:rPr>
              <a:t>HTML -&gt; DOM + Styles -&gt; Layout</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baseline="0" dirty="0" smtClean="0">
                <a:solidFill>
                  <a:schemeClr val="tx1"/>
                </a:solidFill>
                <a:effectLst/>
                <a:latin typeface="+mn-lt"/>
                <a:ea typeface="+mn-ea"/>
                <a:cs typeface="+mn-cs"/>
              </a:rPr>
              <a:t>JS executed when parsed, so we use </a:t>
            </a:r>
            <a:r>
              <a:rPr lang="en-US" sz="1200" b="0" i="0" u="none" strike="noStrike" kern="1200" dirty="0" smtClean="0">
                <a:solidFill>
                  <a:schemeClr val="tx1"/>
                </a:solidFill>
                <a:effectLst/>
                <a:latin typeface="+mn-lt"/>
                <a:ea typeface="+mn-ea"/>
                <a:cs typeface="+mn-cs"/>
                <a:hlinkClick r:id="rId3"/>
              </a:rPr>
              <a:t>DOMContentLoaded</a:t>
            </a:r>
            <a:r>
              <a:rPr lang="en-US" sz="1200" b="0" i="0" u="none" strike="noStrike" kern="1200" dirty="0" smtClean="0">
                <a:solidFill>
                  <a:schemeClr val="tx1"/>
                </a:solidFill>
                <a:effectLst/>
                <a:latin typeface="+mn-lt"/>
                <a:ea typeface="+mn-ea"/>
                <a:cs typeface="+mn-cs"/>
              </a:rPr>
              <a:t>, or load</a:t>
            </a:r>
            <a:r>
              <a:rPr lang="en-US" sz="1200" b="0" i="0" u="none" strike="noStrike" kern="1200" baseline="0" dirty="0" smtClean="0">
                <a:solidFill>
                  <a:schemeClr val="tx1"/>
                </a:solidFill>
                <a:effectLst/>
                <a:latin typeface="+mn-lt"/>
                <a:ea typeface="+mn-ea"/>
                <a:cs typeface="+mn-cs"/>
              </a:rPr>
              <a:t> events to start executing code only when DOM is completely loaded</a:t>
            </a:r>
            <a:endParaRPr lang="en-US" sz="1200" b="0" i="0" kern="1200" dirty="0" smtClean="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C80E134-9958-430C-A8A1-1ADD98C144F0}" type="slidenum">
              <a:rPr lang="en-US" smtClean="0"/>
              <a:t>8</a:t>
            </a:fld>
            <a:endParaRPr lang="en-US"/>
          </a:p>
        </p:txBody>
      </p:sp>
    </p:spTree>
    <p:extLst>
      <p:ext uri="{BB962C8B-B14F-4D97-AF65-F5344CB8AC3E}">
        <p14:creationId xmlns:p14="http://schemas.microsoft.com/office/powerpoint/2010/main" val="690783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9</a:t>
            </a:fld>
            <a:endParaRPr lang="en-US"/>
          </a:p>
        </p:txBody>
      </p:sp>
    </p:spTree>
    <p:extLst>
      <p:ext uri="{BB962C8B-B14F-4D97-AF65-F5344CB8AC3E}">
        <p14:creationId xmlns:p14="http://schemas.microsoft.com/office/powerpoint/2010/main" val="109410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FC80E134-9958-430C-A8A1-1ADD98C144F0}" type="slidenum">
              <a:rPr lang="en-US" smtClean="0"/>
              <a:t>10</a:t>
            </a:fld>
            <a:endParaRPr lang="en-US"/>
          </a:p>
        </p:txBody>
      </p:sp>
    </p:spTree>
    <p:extLst>
      <p:ext uri="{BB962C8B-B14F-4D97-AF65-F5344CB8AC3E}">
        <p14:creationId xmlns:p14="http://schemas.microsoft.com/office/powerpoint/2010/main" val="480134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28402" y="1380070"/>
            <a:ext cx="8574623"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8"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a:xfrm>
            <a:off x="5332413" y="5883277"/>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2"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4"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3"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3" y="685801"/>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3"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2"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3" y="685801"/>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4" y="3886200"/>
            <a:ext cx="10018711"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1"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2"/>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3"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3"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7"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3" y="685800"/>
            <a:ext cx="801974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524097" y="3895686"/>
            <a:ext cx="10496107" cy="1037284"/>
          </a:xfrm>
        </p:spPr>
        <p:txBody>
          <a:bodyPr anchor="b"/>
          <a:lstStyle>
            <a:lvl1pPr algn="l">
              <a:defRPr sz="6000" b="1" i="0">
                <a:solidFill>
                  <a:schemeClr val="bg1"/>
                </a:solidFill>
                <a:latin typeface="+mn-lt"/>
                <a:ea typeface="Avenir Next" charset="0"/>
                <a:cs typeface="Avenir Next" charset="0"/>
              </a:defRPr>
            </a:lvl1pPr>
          </a:lstStyle>
          <a:p>
            <a:r>
              <a:rPr lang="en-US" dirty="0"/>
              <a:t>Master Title</a:t>
            </a:r>
          </a:p>
        </p:txBody>
      </p:sp>
      <p:pic>
        <p:nvPicPr>
          <p:cNvPr id="6" name="Picture 5"/>
          <p:cNvPicPr>
            <a:picLocks noChangeAspect="1"/>
          </p:cNvPicPr>
          <p:nvPr userDrawn="1"/>
        </p:nvPicPr>
        <p:blipFill>
          <a:blip r:embed="rId3"/>
          <a:stretch>
            <a:fillRect/>
          </a:stretch>
        </p:blipFill>
        <p:spPr>
          <a:xfrm>
            <a:off x="666749" y="5638800"/>
            <a:ext cx="604133" cy="604133"/>
          </a:xfrm>
          <a:prstGeom prst="rect">
            <a:avLst/>
          </a:prstGeom>
        </p:spPr>
      </p:pic>
      <p:sp>
        <p:nvSpPr>
          <p:cNvPr id="10" name="Text Placeholder 8"/>
          <p:cNvSpPr>
            <a:spLocks noGrp="1"/>
          </p:cNvSpPr>
          <p:nvPr>
            <p:ph type="body" sz="quarter" idx="10"/>
          </p:nvPr>
        </p:nvSpPr>
        <p:spPr>
          <a:xfrm>
            <a:off x="1360489" y="5548037"/>
            <a:ext cx="4049712" cy="767038"/>
          </a:xfrm>
        </p:spPr>
        <p:txBody>
          <a:bodyPr anchor="ctr">
            <a:noAutofit/>
          </a:bodyPr>
          <a:lstStyle>
            <a:lvl1pPr marL="0" indent="0">
              <a:lnSpc>
                <a:spcPct val="100000"/>
              </a:lnSpc>
              <a:spcBef>
                <a:spcPts val="0"/>
              </a:spcBef>
              <a:buFontTx/>
              <a:buNone/>
              <a:defRPr sz="1800">
                <a:solidFill>
                  <a:schemeClr val="bg1"/>
                </a:solidFill>
                <a:latin typeface="+mn-lt"/>
              </a:defRPr>
            </a:lvl1pPr>
            <a:lvl2pPr marL="457200" indent="0">
              <a:buFontTx/>
              <a:buNone/>
              <a:defRPr sz="1000">
                <a:solidFill>
                  <a:schemeClr val="bg1"/>
                </a:solidFill>
              </a:defRPr>
            </a:lvl2pPr>
            <a:lvl3pPr marL="914400" indent="0">
              <a:buFontTx/>
              <a:buNone/>
              <a:defRPr sz="1000">
                <a:solidFill>
                  <a:schemeClr val="bg1"/>
                </a:solidFill>
              </a:defRPr>
            </a:lvl3pPr>
            <a:lvl4pPr marL="1371600" indent="0">
              <a:buFontTx/>
              <a:buNone/>
              <a:defRPr sz="1000">
                <a:solidFill>
                  <a:schemeClr val="bg1"/>
                </a:solidFill>
              </a:defRPr>
            </a:lvl4pPr>
            <a:lvl5pPr marL="1828800" indent="0">
              <a:buFontTx/>
              <a:buNone/>
              <a:defRPr sz="10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0090515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4671" y="288000"/>
            <a:ext cx="10698352" cy="966354"/>
          </a:xfrm>
        </p:spPr>
        <p:txBody>
          <a:bodyPr/>
          <a:lstStyle/>
          <a:p>
            <a:r>
              <a:rPr lang="en-US" dirty="0"/>
              <a:t>Click to edit Master title style</a:t>
            </a:r>
          </a:p>
        </p:txBody>
      </p:sp>
      <p:sp>
        <p:nvSpPr>
          <p:cNvPr id="3" name="Content Placeholder 2"/>
          <p:cNvSpPr>
            <a:spLocks noGrp="1"/>
          </p:cNvSpPr>
          <p:nvPr>
            <p:ph idx="1"/>
          </p:nvPr>
        </p:nvSpPr>
        <p:spPr>
          <a:xfrm>
            <a:off x="804674" y="1361209"/>
            <a:ext cx="10698351" cy="4505922"/>
          </a:xfrm>
        </p:spPr>
        <p:txBody>
          <a:bodyPr anchor="t"/>
          <a:lstStyle>
            <a:lvl1pPr marL="9144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8" y="5867133"/>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80"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9"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2"/>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4" y="2667001"/>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9"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3"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4" y="685801"/>
            <a:ext cx="6240991"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3"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5" y="1752599"/>
            <a:ext cx="542615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5"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5" y="3124199"/>
            <a:ext cx="542615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84311" y="290947"/>
            <a:ext cx="10018713" cy="945572"/>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1" y="1350819"/>
            <a:ext cx="10018713" cy="444038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7"/>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3/2/17</a:t>
            </a:fld>
            <a:endParaRPr lang="en-US" dirty="0"/>
          </a:p>
        </p:txBody>
      </p:sp>
      <p:sp>
        <p:nvSpPr>
          <p:cNvPr id="5" name="Footer Placeholder 4"/>
          <p:cNvSpPr>
            <a:spLocks noGrp="1"/>
          </p:cNvSpPr>
          <p:nvPr>
            <p:ph type="ftr" sz="quarter" idx="3"/>
          </p:nvPr>
        </p:nvSpPr>
        <p:spPr>
          <a:xfrm>
            <a:off x="2572281" y="5883277"/>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8" y="5883277"/>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timing>
    <p:tnLst>
      <p:par>
        <p:cTn id="1" dur="indefinite" restart="never" nodeType="tmRoot"/>
      </p:par>
    </p:tnLst>
  </p:timing>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Web </a:t>
            </a:r>
            <a:r>
              <a:rPr lang="en-US" dirty="0"/>
              <a:t>basics</a:t>
            </a:r>
          </a:p>
        </p:txBody>
      </p:sp>
      <p:sp>
        <p:nvSpPr>
          <p:cNvPr id="10" name="Text Placeholder 9"/>
          <p:cNvSpPr>
            <a:spLocks noGrp="1"/>
          </p:cNvSpPr>
          <p:nvPr>
            <p:ph type="body" sz="quarter" idx="10"/>
          </p:nvPr>
        </p:nvSpPr>
        <p:spPr/>
        <p:txBody>
          <a:bodyPr/>
          <a:lstStyle/>
          <a:p>
            <a:r>
              <a:rPr lang="en-US" dirty="0"/>
              <a:t>www.devbridge.com</a:t>
            </a:r>
          </a:p>
          <a:p>
            <a:r>
              <a:rPr lang="en-US" dirty="0" err="1"/>
              <a:t>Sourcery</a:t>
            </a:r>
            <a:r>
              <a:rPr lang="en-US" dirty="0"/>
              <a:t> Academy</a:t>
            </a:r>
          </a:p>
        </p:txBody>
      </p:sp>
    </p:spTree>
    <p:extLst>
      <p:ext uri="{BB962C8B-B14F-4D97-AF65-F5344CB8AC3E}">
        <p14:creationId xmlns:p14="http://schemas.microsoft.com/office/powerpoint/2010/main" val="45053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Selectors</a:t>
            </a:r>
            <a:endParaRPr lang="en-US" dirty="0"/>
          </a:p>
        </p:txBody>
      </p:sp>
      <p:pic>
        <p:nvPicPr>
          <p:cNvPr id="4" name="Content Placeholder 3"/>
          <p:cNvPicPr>
            <a:picLocks noGrp="1" noChangeAspect="1"/>
          </p:cNvPicPr>
          <p:nvPr>
            <p:ph idx="1"/>
          </p:nvPr>
        </p:nvPicPr>
        <p:blipFill>
          <a:blip r:embed="rId3"/>
          <a:stretch>
            <a:fillRect/>
          </a:stretch>
        </p:blipFill>
        <p:spPr>
          <a:xfrm>
            <a:off x="2011680" y="2110426"/>
            <a:ext cx="8089424" cy="2773517"/>
          </a:xfrm>
          <a:prstGeom prst="rect">
            <a:avLst/>
          </a:prstGeom>
        </p:spPr>
      </p:pic>
    </p:spTree>
    <p:extLst>
      <p:ext uri="{BB962C8B-B14F-4D97-AF65-F5344CB8AC3E}">
        <p14:creationId xmlns:p14="http://schemas.microsoft.com/office/powerpoint/2010/main" val="944655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9394" y="2128044"/>
            <a:ext cx="6769100" cy="2971800"/>
          </a:xfrm>
        </p:spPr>
      </p:pic>
    </p:spTree>
    <p:extLst>
      <p:ext uri="{BB962C8B-B14F-4D97-AF65-F5344CB8AC3E}">
        <p14:creationId xmlns:p14="http://schemas.microsoft.com/office/powerpoint/2010/main" val="1518714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Selector patterns</a:t>
            </a:r>
            <a:endParaRPr lang="en-US" dirty="0"/>
          </a:p>
        </p:txBody>
      </p:sp>
      <p:sp>
        <p:nvSpPr>
          <p:cNvPr id="3" name="Content Placeholder 2"/>
          <p:cNvSpPr>
            <a:spLocks noGrp="1"/>
          </p:cNvSpPr>
          <p:nvPr>
            <p:ph idx="1"/>
          </p:nvPr>
        </p:nvSpPr>
        <p:spPr/>
        <p:txBody>
          <a:bodyPr>
            <a:normAutofit/>
          </a:bodyPr>
          <a:lstStyle/>
          <a:p>
            <a:r>
              <a:rPr lang="en-US" smtClean="0"/>
              <a:t>.class </a:t>
            </a:r>
            <a:r>
              <a:rPr lang="mr-IN" smtClean="0"/>
              <a:t>–</a:t>
            </a:r>
            <a:r>
              <a:rPr lang="en-US" smtClean="0"/>
              <a:t> elements with “class” attribute</a:t>
            </a:r>
          </a:p>
          <a:p>
            <a:r>
              <a:rPr lang="en-US" smtClean="0"/>
              <a:t>#id </a:t>
            </a:r>
            <a:r>
              <a:rPr lang="mr-IN" smtClean="0"/>
              <a:t>–</a:t>
            </a:r>
            <a:r>
              <a:rPr lang="en-US" smtClean="0"/>
              <a:t> define an id selector</a:t>
            </a:r>
          </a:p>
          <a:p>
            <a:r>
              <a:rPr lang="en-US" smtClean="0"/>
              <a:t>E F - descendant</a:t>
            </a:r>
          </a:p>
          <a:p>
            <a:r>
              <a:rPr lang="en-US" smtClean="0"/>
              <a:t>E &gt; F - child</a:t>
            </a:r>
          </a:p>
          <a:p>
            <a:r>
              <a:rPr lang="en-US" smtClean="0"/>
              <a:t>E + F - immediately preceded</a:t>
            </a:r>
            <a:endParaRPr lang="en-US" dirty="0"/>
          </a:p>
        </p:txBody>
      </p:sp>
    </p:spTree>
    <p:extLst>
      <p:ext uri="{BB962C8B-B14F-4D97-AF65-F5344CB8AC3E}">
        <p14:creationId xmlns:p14="http://schemas.microsoft.com/office/powerpoint/2010/main" val="587755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CSS cascade</a:t>
            </a:r>
            <a:endParaRPr lang="en-US" dirty="0"/>
          </a:p>
        </p:txBody>
      </p:sp>
      <p:sp>
        <p:nvSpPr>
          <p:cNvPr id="3" name="Content Placeholder 2"/>
          <p:cNvSpPr>
            <a:spLocks noGrp="1"/>
          </p:cNvSpPr>
          <p:nvPr>
            <p:ph idx="1"/>
          </p:nvPr>
        </p:nvSpPr>
        <p:spPr/>
        <p:txBody>
          <a:bodyPr>
            <a:normAutofit/>
          </a:bodyPr>
          <a:lstStyle/>
          <a:p>
            <a:pPr lvl="0"/>
            <a:r>
              <a:rPr lang="en-US" smtClean="0"/>
              <a:t>User agent defined styles</a:t>
            </a:r>
          </a:p>
          <a:p>
            <a:pPr lvl="0"/>
            <a:r>
              <a:rPr lang="en-US" smtClean="0"/>
              <a:t>Inline style sheet (style attribute on HTML node)</a:t>
            </a:r>
            <a:endParaRPr lang="en-GB" smtClean="0"/>
          </a:p>
          <a:p>
            <a:pPr lvl="0"/>
            <a:r>
              <a:rPr lang="en-US" smtClean="0"/>
              <a:t>Internal style sheet (&lt;style&gt; in &lt;head&gt;)</a:t>
            </a:r>
            <a:endParaRPr lang="en-GB" smtClean="0"/>
          </a:p>
          <a:p>
            <a:pPr lvl="0"/>
            <a:r>
              <a:rPr lang="en-US" smtClean="0"/>
              <a:t>External style sheet (@import &lt;link&gt;)</a:t>
            </a:r>
            <a:endParaRPr lang="en-GB" dirty="0"/>
          </a:p>
        </p:txBody>
      </p:sp>
    </p:spTree>
    <p:extLst>
      <p:ext uri="{BB962C8B-B14F-4D97-AF65-F5344CB8AC3E}">
        <p14:creationId xmlns:p14="http://schemas.microsoft.com/office/powerpoint/2010/main" val="822584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CSS specifity</a:t>
            </a:r>
            <a:endParaRPr lang="en-US" dirty="0"/>
          </a:p>
        </p:txBody>
      </p:sp>
      <p:sp>
        <p:nvSpPr>
          <p:cNvPr id="3" name="Content Placeholder 2"/>
          <p:cNvSpPr>
            <a:spLocks noGrp="1"/>
          </p:cNvSpPr>
          <p:nvPr>
            <p:ph idx="1"/>
          </p:nvPr>
        </p:nvSpPr>
        <p:spPr/>
        <p:txBody>
          <a:bodyPr>
            <a:normAutofit/>
          </a:bodyPr>
          <a:lstStyle/>
          <a:p>
            <a:r>
              <a:rPr lang="en-US" smtClean="0"/>
              <a:t>1000    "style attribute used"</a:t>
            </a:r>
          </a:p>
          <a:p>
            <a:r>
              <a:rPr lang="en-US" smtClean="0"/>
              <a:t>100      id </a:t>
            </a:r>
          </a:p>
          <a:p>
            <a:r>
              <a:rPr lang="en-US" smtClean="0"/>
              <a:t>10        attributes and pseudo-classes</a:t>
            </a:r>
          </a:p>
          <a:p>
            <a:r>
              <a:rPr lang="en-US" smtClean="0"/>
              <a:t>1          elements and pseudo-elements</a:t>
            </a:r>
            <a:endParaRPr lang="en-US" dirty="0"/>
          </a:p>
        </p:txBody>
      </p:sp>
    </p:spTree>
    <p:extLst>
      <p:ext uri="{BB962C8B-B14F-4D97-AF65-F5344CB8AC3E}">
        <p14:creationId xmlns:p14="http://schemas.microsoft.com/office/powerpoint/2010/main" val="922495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CSS positioning</a:t>
            </a:r>
            <a:endParaRPr lang="en-US" dirty="0"/>
          </a:p>
        </p:txBody>
      </p:sp>
      <p:sp>
        <p:nvSpPr>
          <p:cNvPr id="3" name="Content Placeholder 2"/>
          <p:cNvSpPr>
            <a:spLocks noGrp="1"/>
          </p:cNvSpPr>
          <p:nvPr>
            <p:ph idx="1"/>
          </p:nvPr>
        </p:nvSpPr>
        <p:spPr/>
        <p:txBody>
          <a:bodyPr>
            <a:normAutofit/>
          </a:bodyPr>
          <a:lstStyle/>
          <a:p>
            <a:endParaRPr lang="en-US" smtClean="0"/>
          </a:p>
          <a:p>
            <a:r>
              <a:rPr lang="en-US" b="1" smtClean="0"/>
              <a:t>Display</a:t>
            </a:r>
          </a:p>
          <a:p>
            <a:pPr lvl="1"/>
            <a:r>
              <a:rPr lang="en-US" smtClean="0"/>
              <a:t>Static</a:t>
            </a:r>
          </a:p>
          <a:p>
            <a:pPr lvl="1"/>
            <a:r>
              <a:rPr lang="en-US" smtClean="0"/>
              <a:t>Relative</a:t>
            </a:r>
          </a:p>
          <a:p>
            <a:pPr lvl="1"/>
            <a:r>
              <a:rPr lang="en-US" smtClean="0"/>
              <a:t>Fixed</a:t>
            </a:r>
          </a:p>
          <a:p>
            <a:pPr lvl="1"/>
            <a:r>
              <a:rPr lang="en-US" smtClean="0"/>
              <a:t>Absolute</a:t>
            </a:r>
          </a:p>
          <a:p>
            <a:endParaRPr lang="en-US" dirty="0"/>
          </a:p>
        </p:txBody>
      </p:sp>
    </p:spTree>
    <p:extLst>
      <p:ext uri="{BB962C8B-B14F-4D97-AF65-F5344CB8AC3E}">
        <p14:creationId xmlns:p14="http://schemas.microsoft.com/office/powerpoint/2010/main" val="111297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Box model</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210050" y="2172652"/>
            <a:ext cx="3771900" cy="2512695"/>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0517587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Twitter bootstrap</a:t>
            </a:r>
            <a:endParaRPr lang="en-US" dirty="0"/>
          </a:p>
        </p:txBody>
      </p:sp>
      <p:sp>
        <p:nvSpPr>
          <p:cNvPr id="3" name="Content Placeholder 2"/>
          <p:cNvSpPr>
            <a:spLocks noGrp="1"/>
          </p:cNvSpPr>
          <p:nvPr>
            <p:ph idx="1"/>
          </p:nvPr>
        </p:nvSpPr>
        <p:spPr/>
        <p:txBody>
          <a:bodyPr>
            <a:normAutofit/>
          </a:bodyPr>
          <a:lstStyle/>
          <a:p>
            <a:pPr lvl="1"/>
            <a:r>
              <a:rPr lang="en-US" smtClean="0"/>
              <a:t>Why?</a:t>
            </a:r>
          </a:p>
          <a:p>
            <a:pPr lvl="1"/>
            <a:r>
              <a:rPr lang="en-US" smtClean="0"/>
              <a:t>Global CSS settings, fundamental HTML elements styled</a:t>
            </a:r>
          </a:p>
          <a:p>
            <a:pPr lvl="1"/>
            <a:r>
              <a:rPr lang="en-US" smtClean="0"/>
              <a:t>Reusable components</a:t>
            </a:r>
          </a:p>
          <a:p>
            <a:pPr lvl="1"/>
            <a:r>
              <a:rPr lang="en-US" smtClean="0"/>
              <a:t>Layout grid provided</a:t>
            </a:r>
            <a:endParaRPr lang="en-US" dirty="0" smtClean="0"/>
          </a:p>
        </p:txBody>
      </p:sp>
    </p:spTree>
    <p:extLst>
      <p:ext uri="{BB962C8B-B14F-4D97-AF65-F5344CB8AC3E}">
        <p14:creationId xmlns:p14="http://schemas.microsoft.com/office/powerpoint/2010/main" val="48551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631" y="2523200"/>
            <a:ext cx="10698352" cy="966354"/>
          </a:xfrm>
        </p:spPr>
        <p:txBody>
          <a:bodyPr>
            <a:normAutofit fontScale="90000"/>
          </a:bodyPr>
          <a:lstStyle/>
          <a:p>
            <a:pPr lvl="1" algn="ctr" defTabSz="457200" rtl="0">
              <a:spcBef>
                <a:spcPct val="0"/>
              </a:spcBef>
            </a:pPr>
            <a:r>
              <a:rPr lang="en-US" sz="4800" dirty="0" smtClean="0"/>
              <a:t>Q&amp;A</a:t>
            </a:r>
            <a:br>
              <a:rPr lang="en-US" sz="4800" dirty="0" smtClean="0"/>
            </a:br>
            <a:endParaRPr lang="en-US" dirty="0"/>
          </a:p>
        </p:txBody>
      </p:sp>
    </p:spTree>
    <p:extLst>
      <p:ext uri="{BB962C8B-B14F-4D97-AF65-F5344CB8AC3E}">
        <p14:creationId xmlns:p14="http://schemas.microsoft.com/office/powerpoint/2010/main" val="1321154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Practice</a:t>
            </a:r>
            <a:endParaRPr lang="en-US" dirty="0"/>
          </a:p>
        </p:txBody>
      </p:sp>
      <p:sp>
        <p:nvSpPr>
          <p:cNvPr id="3" name="Content Placeholder 2"/>
          <p:cNvSpPr>
            <a:spLocks noGrp="1"/>
          </p:cNvSpPr>
          <p:nvPr>
            <p:ph idx="1"/>
          </p:nvPr>
        </p:nvSpPr>
        <p:spPr/>
        <p:txBody>
          <a:bodyPr>
            <a:normAutofit/>
          </a:bodyPr>
          <a:lstStyle/>
          <a:p>
            <a:pPr lvl="1"/>
            <a:r>
              <a:rPr lang="en-US" b="1" dirty="0" err="1" smtClean="0"/>
              <a:t>todo</a:t>
            </a:r>
            <a:r>
              <a:rPr lang="en-US" b="1" dirty="0" smtClean="0"/>
              <a:t>-app-html-starter</a:t>
            </a:r>
            <a:endParaRPr lang="en-US" b="1" dirty="0"/>
          </a:p>
          <a:p>
            <a:pPr lvl="1"/>
            <a:r>
              <a:rPr lang="en-US" dirty="0" smtClean="0"/>
              <a:t>Add </a:t>
            </a:r>
            <a:r>
              <a:rPr lang="en-US" dirty="0"/>
              <a:t>style for html </a:t>
            </a:r>
            <a:r>
              <a:rPr lang="en-US" dirty="0" smtClean="0"/>
              <a:t>elements.</a:t>
            </a:r>
          </a:p>
          <a:p>
            <a:pPr lvl="2"/>
            <a:r>
              <a:rPr lang="en-US" dirty="0" smtClean="0"/>
              <a:t>Can </a:t>
            </a:r>
            <a:r>
              <a:rPr lang="en-US" dirty="0"/>
              <a:t>use Twitter </a:t>
            </a:r>
            <a:r>
              <a:rPr lang="en-US" dirty="0" smtClean="0"/>
              <a:t>Bootstrap</a:t>
            </a:r>
          </a:p>
          <a:p>
            <a:pPr lvl="2"/>
            <a:r>
              <a:rPr lang="en-US" dirty="0" smtClean="0"/>
              <a:t>Own styles</a:t>
            </a:r>
          </a:p>
          <a:p>
            <a:pPr lvl="2"/>
            <a:r>
              <a:rPr lang="en-US" dirty="0" smtClean="0"/>
              <a:t>Mixture </a:t>
            </a:r>
            <a:r>
              <a:rPr lang="en-US" dirty="0"/>
              <a:t>of both</a:t>
            </a:r>
          </a:p>
        </p:txBody>
      </p:sp>
    </p:spTree>
    <p:extLst>
      <p:ext uri="{BB962C8B-B14F-4D97-AF65-F5344CB8AC3E}">
        <p14:creationId xmlns:p14="http://schemas.microsoft.com/office/powerpoint/2010/main" val="1363836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normAutofit/>
          </a:bodyPr>
          <a:lstStyle/>
          <a:p>
            <a:r>
              <a:rPr lang="en-US" dirty="0" smtClean="0"/>
              <a:t>60 min</a:t>
            </a:r>
          </a:p>
          <a:p>
            <a:pPr lvl="1"/>
            <a:r>
              <a:rPr lang="en-US" dirty="0" smtClean="0"/>
              <a:t>Html, CSS, Q&amp;A, Practice</a:t>
            </a:r>
          </a:p>
          <a:p>
            <a:r>
              <a:rPr lang="en-US" dirty="0" smtClean="0"/>
              <a:t>60 min</a:t>
            </a:r>
          </a:p>
          <a:p>
            <a:pPr lvl="1"/>
            <a:r>
              <a:rPr lang="en-US" dirty="0" smtClean="0"/>
              <a:t>JavaScript, Q&amp;A, </a:t>
            </a:r>
            <a:r>
              <a:rPr lang="en-US" dirty="0" smtClean="0"/>
              <a:t>Practice</a:t>
            </a:r>
            <a:endParaRPr lang="en-US" dirty="0" smtClean="0"/>
          </a:p>
          <a:p>
            <a:r>
              <a:rPr lang="en-US" dirty="0" smtClean="0"/>
              <a:t>60 min</a:t>
            </a:r>
          </a:p>
          <a:p>
            <a:pPr lvl="1"/>
            <a:r>
              <a:rPr lang="en-US" smtClean="0"/>
              <a:t>Practice</a:t>
            </a:r>
            <a:endParaRPr lang="en-US" dirty="0"/>
          </a:p>
        </p:txBody>
      </p:sp>
    </p:spTree>
    <p:extLst>
      <p:ext uri="{BB962C8B-B14F-4D97-AF65-F5344CB8AC3E}">
        <p14:creationId xmlns:p14="http://schemas.microsoft.com/office/powerpoint/2010/main" val="2126004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Javascript intro</a:t>
            </a:r>
            <a:endParaRPr lang="en-US" dirty="0"/>
          </a:p>
        </p:txBody>
      </p:sp>
      <p:sp>
        <p:nvSpPr>
          <p:cNvPr id="3" name="Content Placeholder 2"/>
          <p:cNvSpPr>
            <a:spLocks noGrp="1"/>
          </p:cNvSpPr>
          <p:nvPr>
            <p:ph idx="1"/>
          </p:nvPr>
        </p:nvSpPr>
        <p:spPr/>
        <p:txBody>
          <a:bodyPr>
            <a:normAutofit/>
          </a:bodyPr>
          <a:lstStyle/>
          <a:p>
            <a:r>
              <a:rPr lang="en-US" dirty="0"/>
              <a:t>First version on December 4, </a:t>
            </a:r>
            <a:r>
              <a:rPr lang="en-US" dirty="0" smtClean="0"/>
              <a:t>1995</a:t>
            </a:r>
            <a:r>
              <a:rPr lang="en-US" dirty="0"/>
              <a:t>,  </a:t>
            </a:r>
            <a:r>
              <a:rPr lang="en-US" dirty="0" smtClean="0"/>
              <a:t>by Brendan </a:t>
            </a:r>
            <a:r>
              <a:rPr lang="en-US" dirty="0" err="1"/>
              <a:t>Eich</a:t>
            </a:r>
            <a:endParaRPr lang="en-US" dirty="0"/>
          </a:p>
          <a:p>
            <a:r>
              <a:rPr lang="is-IS" dirty="0" smtClean="0"/>
              <a:t>Current version ECMAScript 2016</a:t>
            </a:r>
            <a:endParaRPr lang="en-US" dirty="0"/>
          </a:p>
          <a:p>
            <a:endParaRPr lang="is-IS" dirty="0" smtClean="0"/>
          </a:p>
        </p:txBody>
      </p:sp>
    </p:spTree>
    <p:extLst>
      <p:ext uri="{BB962C8B-B14F-4D97-AF65-F5344CB8AC3E}">
        <p14:creationId xmlns:p14="http://schemas.microsoft.com/office/powerpoint/2010/main" val="19443672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JavaScript features</a:t>
            </a:r>
            <a:endParaRPr lang="en-US" dirty="0"/>
          </a:p>
        </p:txBody>
      </p:sp>
      <p:sp>
        <p:nvSpPr>
          <p:cNvPr id="3" name="Content Placeholder 2"/>
          <p:cNvSpPr>
            <a:spLocks noGrp="1"/>
          </p:cNvSpPr>
          <p:nvPr>
            <p:ph idx="1"/>
          </p:nvPr>
        </p:nvSpPr>
        <p:spPr/>
        <p:txBody>
          <a:bodyPr>
            <a:normAutofit/>
          </a:bodyPr>
          <a:lstStyle/>
          <a:p>
            <a:r>
              <a:rPr lang="en-US" dirty="0" smtClean="0"/>
              <a:t>Dynamic language</a:t>
            </a:r>
          </a:p>
          <a:p>
            <a:r>
              <a:rPr lang="en-US" dirty="0" smtClean="0"/>
              <a:t>Prototype-based</a:t>
            </a:r>
          </a:p>
          <a:p>
            <a:r>
              <a:rPr lang="en-US" dirty="0" smtClean="0"/>
              <a:t>First class functions</a:t>
            </a:r>
          </a:p>
          <a:p>
            <a:pPr lvl="1"/>
            <a:endParaRPr lang="en-US" dirty="0"/>
          </a:p>
        </p:txBody>
      </p:sp>
    </p:spTree>
    <p:extLst>
      <p:ext uri="{BB962C8B-B14F-4D97-AF65-F5344CB8AC3E}">
        <p14:creationId xmlns:p14="http://schemas.microsoft.com/office/powerpoint/2010/main" val="464909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672451" y="398531"/>
            <a:ext cx="2805242" cy="680726"/>
          </a:xfrm>
          <a:prstGeom prst="rect">
            <a:avLst/>
          </a:prstGeom>
          <a:ln w="38100">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tx1"/>
                </a:solidFill>
              </a:rPr>
              <a:t>JavaScript Types</a:t>
            </a:r>
          </a:p>
        </p:txBody>
      </p:sp>
      <p:sp>
        <p:nvSpPr>
          <p:cNvPr id="36" name="Rectangle 35"/>
          <p:cNvSpPr/>
          <p:nvPr/>
        </p:nvSpPr>
        <p:spPr>
          <a:xfrm>
            <a:off x="1730747" y="1448424"/>
            <a:ext cx="2805242" cy="680726"/>
          </a:xfrm>
          <a:prstGeom prst="rect">
            <a:avLst/>
          </a:prstGeom>
          <a:ln w="3810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rPr>
              <a:t>Primitive Types</a:t>
            </a:r>
          </a:p>
        </p:txBody>
      </p:sp>
      <p:sp>
        <p:nvSpPr>
          <p:cNvPr id="37" name="Rectangle 36"/>
          <p:cNvSpPr/>
          <p:nvPr/>
        </p:nvSpPr>
        <p:spPr>
          <a:xfrm>
            <a:off x="6735689" y="1448424"/>
            <a:ext cx="2805242" cy="680726"/>
          </a:xfrm>
          <a:prstGeom prst="rect">
            <a:avLst/>
          </a:prstGeom>
          <a:ln w="38100">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solidFill>
                  <a:schemeClr val="tx1"/>
                </a:solidFill>
              </a:rPr>
              <a:t>Object Types</a:t>
            </a:r>
          </a:p>
        </p:txBody>
      </p:sp>
      <p:sp>
        <p:nvSpPr>
          <p:cNvPr id="38" name="Rectangle 37"/>
          <p:cNvSpPr/>
          <p:nvPr/>
        </p:nvSpPr>
        <p:spPr>
          <a:xfrm>
            <a:off x="930647" y="2366908"/>
            <a:ext cx="2805242" cy="680726"/>
          </a:xfrm>
          <a:prstGeom prst="rect">
            <a:avLst/>
          </a:prstGeom>
          <a:ln w="3810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rPr>
              <a:t>Numbers</a:t>
            </a:r>
          </a:p>
        </p:txBody>
      </p:sp>
      <p:sp>
        <p:nvSpPr>
          <p:cNvPr id="39" name="Rectangle 38"/>
          <p:cNvSpPr/>
          <p:nvPr/>
        </p:nvSpPr>
        <p:spPr>
          <a:xfrm>
            <a:off x="930647" y="3277046"/>
            <a:ext cx="2805242" cy="680726"/>
          </a:xfrm>
          <a:prstGeom prst="rect">
            <a:avLst/>
          </a:prstGeom>
          <a:ln w="3810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rPr>
              <a:t>Strings</a:t>
            </a:r>
          </a:p>
        </p:txBody>
      </p:sp>
      <p:sp>
        <p:nvSpPr>
          <p:cNvPr id="40" name="Rectangle 39"/>
          <p:cNvSpPr/>
          <p:nvPr/>
        </p:nvSpPr>
        <p:spPr>
          <a:xfrm>
            <a:off x="930647" y="4187184"/>
            <a:ext cx="2805242" cy="680726"/>
          </a:xfrm>
          <a:prstGeom prst="rect">
            <a:avLst/>
          </a:prstGeom>
          <a:ln w="3810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rPr>
              <a:t>Booleans</a:t>
            </a:r>
          </a:p>
        </p:txBody>
      </p:sp>
      <p:sp>
        <p:nvSpPr>
          <p:cNvPr id="41" name="Rectangle 40"/>
          <p:cNvSpPr/>
          <p:nvPr/>
        </p:nvSpPr>
        <p:spPr>
          <a:xfrm>
            <a:off x="930647" y="5097322"/>
            <a:ext cx="2805242" cy="680726"/>
          </a:xfrm>
          <a:prstGeom prst="rect">
            <a:avLst/>
          </a:prstGeom>
          <a:ln w="3810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rPr>
              <a:t>null</a:t>
            </a:r>
          </a:p>
        </p:txBody>
      </p:sp>
      <p:sp>
        <p:nvSpPr>
          <p:cNvPr id="42" name="Rectangle 41"/>
          <p:cNvSpPr/>
          <p:nvPr/>
        </p:nvSpPr>
        <p:spPr>
          <a:xfrm>
            <a:off x="930647" y="6007460"/>
            <a:ext cx="2805242" cy="680726"/>
          </a:xfrm>
          <a:prstGeom prst="rect">
            <a:avLst/>
          </a:prstGeom>
          <a:ln w="3810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rPr>
              <a:t>undefined</a:t>
            </a:r>
          </a:p>
        </p:txBody>
      </p:sp>
      <p:grpSp>
        <p:nvGrpSpPr>
          <p:cNvPr id="110" name="Group 109"/>
          <p:cNvGrpSpPr/>
          <p:nvPr/>
        </p:nvGrpSpPr>
        <p:grpSpPr>
          <a:xfrm>
            <a:off x="4990350" y="3390299"/>
            <a:ext cx="3490677" cy="2387749"/>
            <a:chOff x="4990350" y="3390299"/>
            <a:chExt cx="3490677" cy="2387749"/>
          </a:xfrm>
        </p:grpSpPr>
        <p:sp>
          <p:nvSpPr>
            <p:cNvPr id="49" name="Rectangle 48"/>
            <p:cNvSpPr/>
            <p:nvPr/>
          </p:nvSpPr>
          <p:spPr>
            <a:xfrm>
              <a:off x="4990350" y="3390299"/>
              <a:ext cx="3490677" cy="2387749"/>
            </a:xfrm>
            <a:prstGeom prst="rect">
              <a:avLst/>
            </a:prstGeom>
            <a:ln w="38100">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50" name="Rectangle 49"/>
            <p:cNvSpPr/>
            <p:nvPr/>
          </p:nvSpPr>
          <p:spPr>
            <a:xfrm>
              <a:off x="5268874" y="3617409"/>
              <a:ext cx="1233042" cy="606617"/>
            </a:xfrm>
            <a:prstGeom prst="rect">
              <a:avLst/>
            </a:prstGeom>
            <a:ln w="38100">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solidFill>
                    <a:schemeClr val="tx1"/>
                  </a:solidFill>
                </a:rPr>
                <a:t>Key</a:t>
              </a:r>
            </a:p>
          </p:txBody>
        </p:sp>
        <p:sp>
          <p:nvSpPr>
            <p:cNvPr id="51" name="Rectangle 50"/>
            <p:cNvSpPr/>
            <p:nvPr/>
          </p:nvSpPr>
          <p:spPr>
            <a:xfrm>
              <a:off x="6501916" y="3617409"/>
              <a:ext cx="1760611" cy="606617"/>
            </a:xfrm>
            <a:prstGeom prst="rect">
              <a:avLst/>
            </a:prstGeom>
            <a:ln w="38100">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solidFill>
                    <a:schemeClr val="tx1"/>
                  </a:solidFill>
                </a:rPr>
                <a:t>Value</a:t>
              </a:r>
            </a:p>
          </p:txBody>
        </p:sp>
        <p:sp>
          <p:nvSpPr>
            <p:cNvPr id="55" name="Rectangle 54"/>
            <p:cNvSpPr/>
            <p:nvPr/>
          </p:nvSpPr>
          <p:spPr>
            <a:xfrm>
              <a:off x="6077402" y="5208273"/>
              <a:ext cx="1233042" cy="305260"/>
            </a:xfrm>
            <a:prstGeom prst="rect">
              <a:avLst/>
            </a:prstGeom>
            <a:ln w="381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solidFill>
                    <a:schemeClr val="tx1"/>
                  </a:solidFill>
                </a:rPr>
                <a:t>…</a:t>
              </a:r>
            </a:p>
          </p:txBody>
        </p:sp>
        <p:sp>
          <p:nvSpPr>
            <p:cNvPr id="56" name="Rectangle 55"/>
            <p:cNvSpPr/>
            <p:nvPr/>
          </p:nvSpPr>
          <p:spPr>
            <a:xfrm>
              <a:off x="5268874" y="4324360"/>
              <a:ext cx="1233042" cy="606617"/>
            </a:xfrm>
            <a:prstGeom prst="rect">
              <a:avLst/>
            </a:prstGeom>
            <a:ln w="38100">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solidFill>
                    <a:schemeClr val="tx1"/>
                  </a:solidFill>
                </a:rPr>
                <a:t>Key</a:t>
              </a:r>
            </a:p>
          </p:txBody>
        </p:sp>
        <p:sp>
          <p:nvSpPr>
            <p:cNvPr id="57" name="Rectangle 56"/>
            <p:cNvSpPr/>
            <p:nvPr/>
          </p:nvSpPr>
          <p:spPr>
            <a:xfrm>
              <a:off x="6501916" y="4324360"/>
              <a:ext cx="1760611" cy="606617"/>
            </a:xfrm>
            <a:prstGeom prst="rect">
              <a:avLst/>
            </a:prstGeom>
            <a:ln w="38100">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solidFill>
                    <a:schemeClr val="tx1"/>
                  </a:solidFill>
                </a:rPr>
                <a:t>Value</a:t>
              </a:r>
            </a:p>
          </p:txBody>
        </p:sp>
      </p:grpSp>
      <p:sp>
        <p:nvSpPr>
          <p:cNvPr id="58" name="Down Arrow 57"/>
          <p:cNvSpPr/>
          <p:nvPr/>
        </p:nvSpPr>
        <p:spPr>
          <a:xfrm>
            <a:off x="7645400" y="2356260"/>
            <a:ext cx="393700" cy="889000"/>
          </a:xfrm>
          <a:prstGeom prst="downArrow">
            <a:avLst/>
          </a:prstGeom>
          <a:ln w="38100">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cxnSp>
        <p:nvCxnSpPr>
          <p:cNvPr id="59" name="Elbow Connector 58"/>
          <p:cNvCxnSpPr>
            <a:stCxn id="32" idx="1"/>
            <a:endCxn id="36" idx="0"/>
          </p:cNvCxnSpPr>
          <p:nvPr/>
        </p:nvCxnSpPr>
        <p:spPr>
          <a:xfrm rot="10800000" flipV="1">
            <a:off x="3133369" y="738894"/>
            <a:ext cx="1539083" cy="709530"/>
          </a:xfrm>
          <a:prstGeom prst="bentConnector2">
            <a:avLst/>
          </a:prstGeom>
          <a:ln w="38100">
            <a:solidFill>
              <a:srgbClr val="000000"/>
            </a:solidFill>
            <a:tailEnd type="non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2" idx="3"/>
            <a:endCxn id="37" idx="0"/>
          </p:cNvCxnSpPr>
          <p:nvPr/>
        </p:nvCxnSpPr>
        <p:spPr>
          <a:xfrm>
            <a:off x="7477693" y="738894"/>
            <a:ext cx="660617" cy="709530"/>
          </a:xfrm>
          <a:prstGeom prst="bentConnector2">
            <a:avLst/>
          </a:prstGeom>
          <a:ln w="38100">
            <a:solidFill>
              <a:srgbClr val="000000"/>
            </a:solidFill>
            <a:tailEnd type="non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36" idx="1"/>
            <a:endCxn id="38" idx="1"/>
          </p:cNvCxnSpPr>
          <p:nvPr/>
        </p:nvCxnSpPr>
        <p:spPr>
          <a:xfrm rot="10800000" flipV="1">
            <a:off x="930647" y="1788787"/>
            <a:ext cx="800100" cy="918484"/>
          </a:xfrm>
          <a:prstGeom prst="bentConnector3">
            <a:avLst>
              <a:gd name="adj1" fmla="val 134921"/>
            </a:avLst>
          </a:prstGeom>
          <a:ln w="38100">
            <a:solidFill>
              <a:srgbClr val="000000"/>
            </a:solidFill>
            <a:tailEnd type="none"/>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9" idx="1"/>
          </p:cNvCxnSpPr>
          <p:nvPr/>
        </p:nvCxnSpPr>
        <p:spPr>
          <a:xfrm rot="10800000">
            <a:off x="644609" y="2707271"/>
            <a:ext cx="286039" cy="910138"/>
          </a:xfrm>
          <a:prstGeom prst="bentConnector2">
            <a:avLst/>
          </a:prstGeom>
          <a:ln w="38100">
            <a:solidFill>
              <a:srgbClr val="000000"/>
            </a:solidFill>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9143369" y="3093180"/>
            <a:ext cx="2805242" cy="680726"/>
          </a:xfrm>
          <a:prstGeom prst="rect">
            <a:avLst/>
          </a:prstGeom>
          <a:ln w="3810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tx1"/>
                </a:solidFill>
              </a:rPr>
              <a:t>Primitive Types</a:t>
            </a:r>
          </a:p>
        </p:txBody>
      </p:sp>
      <p:sp>
        <p:nvSpPr>
          <p:cNvPr id="77" name="Rectangle 76"/>
          <p:cNvSpPr/>
          <p:nvPr/>
        </p:nvSpPr>
        <p:spPr>
          <a:xfrm>
            <a:off x="9143369" y="3957772"/>
            <a:ext cx="2805242" cy="680726"/>
          </a:xfrm>
          <a:prstGeom prst="rect">
            <a:avLst/>
          </a:prstGeom>
          <a:ln w="38100">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solidFill>
                  <a:schemeClr val="tx1"/>
                </a:solidFill>
              </a:rPr>
              <a:t>Object Types</a:t>
            </a:r>
          </a:p>
        </p:txBody>
      </p:sp>
      <p:cxnSp>
        <p:nvCxnSpPr>
          <p:cNvPr id="80" name="Elbow Connector 79"/>
          <p:cNvCxnSpPr>
            <a:stCxn id="76" idx="1"/>
            <a:endCxn id="51" idx="3"/>
          </p:cNvCxnSpPr>
          <p:nvPr/>
        </p:nvCxnSpPr>
        <p:spPr>
          <a:xfrm rot="10800000" flipV="1">
            <a:off x="8262527" y="3433542"/>
            <a:ext cx="880842" cy="487175"/>
          </a:xfrm>
          <a:prstGeom prst="bentConnector3">
            <a:avLst>
              <a:gd name="adj1" fmla="val 50000"/>
            </a:avLst>
          </a:prstGeom>
          <a:ln w="38100">
            <a:solidFill>
              <a:srgbClr val="000000"/>
            </a:solidFill>
            <a:tailEnd type="non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40" idx="1"/>
          </p:cNvCxnSpPr>
          <p:nvPr/>
        </p:nvCxnSpPr>
        <p:spPr>
          <a:xfrm rot="10800000">
            <a:off x="644609" y="3599635"/>
            <a:ext cx="286039" cy="927912"/>
          </a:xfrm>
          <a:prstGeom prst="bentConnector2">
            <a:avLst/>
          </a:prstGeom>
          <a:ln w="38100">
            <a:solidFill>
              <a:srgbClr val="000000"/>
            </a:solidFill>
            <a:tailEnd type="non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41" idx="1"/>
          </p:cNvCxnSpPr>
          <p:nvPr/>
        </p:nvCxnSpPr>
        <p:spPr>
          <a:xfrm rot="10800000">
            <a:off x="645847" y="4412841"/>
            <a:ext cx="284800" cy="1024844"/>
          </a:xfrm>
          <a:prstGeom prst="bentConnector2">
            <a:avLst/>
          </a:prstGeom>
          <a:ln w="38100">
            <a:solidFill>
              <a:srgbClr val="000000"/>
            </a:solidFill>
            <a:tailEnd type="non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42" idx="1"/>
          </p:cNvCxnSpPr>
          <p:nvPr/>
        </p:nvCxnSpPr>
        <p:spPr>
          <a:xfrm rot="10800000">
            <a:off x="644609" y="5322979"/>
            <a:ext cx="286038" cy="1024844"/>
          </a:xfrm>
          <a:prstGeom prst="bentConnector2">
            <a:avLst/>
          </a:prstGeom>
          <a:ln w="38100">
            <a:solidFill>
              <a:srgbClr val="000000"/>
            </a:solidFill>
            <a:tailEnd type="non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77" idx="1"/>
            <a:endCxn id="51" idx="3"/>
          </p:cNvCxnSpPr>
          <p:nvPr/>
        </p:nvCxnSpPr>
        <p:spPr>
          <a:xfrm rot="10800000">
            <a:off x="8262527" y="3920719"/>
            <a:ext cx="880842" cy="377417"/>
          </a:xfrm>
          <a:prstGeom prst="bentConnector3">
            <a:avLst>
              <a:gd name="adj1" fmla="val 50000"/>
            </a:avLst>
          </a:prstGeom>
          <a:ln w="38100">
            <a:solidFill>
              <a:srgbClr val="0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836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Loose typing</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00" y="1409698"/>
            <a:ext cx="7175500" cy="4940300"/>
          </a:xfrm>
          <a:prstGeom prst="rect">
            <a:avLst/>
          </a:prstGeom>
        </p:spPr>
      </p:pic>
    </p:spTree>
    <p:extLst>
      <p:ext uri="{BB962C8B-B14F-4D97-AF65-F5344CB8AC3E}">
        <p14:creationId xmlns:p14="http://schemas.microsoft.com/office/powerpoint/2010/main" val="1814788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class function objects</a:t>
            </a:r>
            <a:endParaRPr lang="en-US" dirty="0"/>
          </a:p>
        </p:txBody>
      </p:sp>
      <p:sp>
        <p:nvSpPr>
          <p:cNvPr id="3" name="Content Placeholder 2"/>
          <p:cNvSpPr>
            <a:spLocks noGrp="1"/>
          </p:cNvSpPr>
          <p:nvPr>
            <p:ph idx="1"/>
          </p:nvPr>
        </p:nvSpPr>
        <p:spPr/>
        <p:txBody>
          <a:bodyPr/>
          <a:lstStyle/>
          <a:p>
            <a:pPr marL="171450" lvl="0" indent="-171450">
              <a:buClr>
                <a:srgbClr val="BC1C1C">
                  <a:lumMod val="75000"/>
                </a:srgbClr>
              </a:buClr>
              <a:buFont typeface="Arial" charset="0"/>
              <a:buChar char="•"/>
            </a:pPr>
            <a:r>
              <a:rPr lang="en-US" dirty="0">
                <a:solidFill>
                  <a:prstClr val="black"/>
                </a:solidFill>
              </a:rPr>
              <a:t>May be </a:t>
            </a:r>
            <a:r>
              <a:rPr lang="en-US" dirty="0" smtClean="0">
                <a:solidFill>
                  <a:prstClr val="black"/>
                </a:solidFill>
              </a:rPr>
              <a:t>passed </a:t>
            </a:r>
            <a:r>
              <a:rPr lang="en-US" dirty="0">
                <a:solidFill>
                  <a:prstClr val="black"/>
                </a:solidFill>
              </a:rPr>
              <a:t>as an argument to a function </a:t>
            </a:r>
          </a:p>
          <a:p>
            <a:pPr marL="171450" lvl="0" indent="-171450">
              <a:buClr>
                <a:srgbClr val="BC1C1C">
                  <a:lumMod val="75000"/>
                </a:srgbClr>
              </a:buClr>
              <a:buFont typeface="Arial" charset="0"/>
              <a:buChar char="•"/>
            </a:pPr>
            <a:r>
              <a:rPr lang="en-US" dirty="0" smtClean="0">
                <a:solidFill>
                  <a:prstClr val="black"/>
                </a:solidFill>
              </a:rPr>
              <a:t>May be returned from a function </a:t>
            </a:r>
          </a:p>
          <a:p>
            <a:pPr marL="171450" lvl="0" indent="-171450">
              <a:buClr>
                <a:srgbClr val="BC1C1C">
                  <a:lumMod val="75000"/>
                </a:srgbClr>
              </a:buClr>
              <a:buFont typeface="Arial" charset="0"/>
              <a:buChar char="•"/>
            </a:pPr>
            <a:r>
              <a:rPr lang="en-US" dirty="0" smtClean="0">
                <a:solidFill>
                  <a:prstClr val="black"/>
                </a:solidFill>
              </a:rPr>
              <a:t>May assigned to a variable </a:t>
            </a:r>
          </a:p>
          <a:p>
            <a:pPr marL="171450" lvl="0" indent="-171450">
              <a:buClr>
                <a:srgbClr val="BC1C1C">
                  <a:lumMod val="75000"/>
                </a:srgbClr>
              </a:buClr>
              <a:buFont typeface="Arial" charset="0"/>
              <a:buChar char="•"/>
            </a:pPr>
            <a:r>
              <a:rPr lang="en-US" dirty="0" smtClean="0">
                <a:solidFill>
                  <a:prstClr val="black"/>
                </a:solidFill>
              </a:rPr>
              <a:t>May be stored in an object or array</a:t>
            </a:r>
            <a:endParaRPr lang="en-US" dirty="0" smtClean="0"/>
          </a:p>
          <a:p>
            <a:pPr marL="171450" lvl="0" indent="-171450">
              <a:buClr>
                <a:srgbClr val="BC1C1C">
                  <a:lumMod val="75000"/>
                </a:srgbClr>
              </a:buClr>
              <a:buFont typeface="Arial" charset="0"/>
              <a:buChar char="•"/>
            </a:pPr>
            <a:r>
              <a:rPr lang="en-US" dirty="0" smtClean="0"/>
              <a:t>Have properties</a:t>
            </a:r>
            <a:endParaRPr lang="en-US" dirty="0" smtClean="0">
              <a:solidFill>
                <a:prstClr val="black"/>
              </a:solidFill>
            </a:endParaRPr>
          </a:p>
          <a:p>
            <a:endParaRPr lang="en-US" dirty="0"/>
          </a:p>
        </p:txBody>
      </p:sp>
    </p:spTree>
    <p:extLst>
      <p:ext uri="{BB962C8B-B14F-4D97-AF65-F5344CB8AC3E}">
        <p14:creationId xmlns:p14="http://schemas.microsoft.com/office/powerpoint/2010/main" val="2008864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class </a:t>
            </a:r>
            <a:r>
              <a:rPr lang="en-US" dirty="0"/>
              <a:t>f</a:t>
            </a:r>
            <a:r>
              <a:rPr lang="en-US" dirty="0" smtClean="0"/>
              <a:t>unction </a:t>
            </a:r>
            <a:r>
              <a:rPr lang="en-US" dirty="0"/>
              <a:t>o</a:t>
            </a:r>
            <a:r>
              <a:rPr lang="en-US" dirty="0" smtClean="0"/>
              <a:t>bjects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588992"/>
            <a:ext cx="8216900" cy="4635500"/>
          </a:xfrm>
          <a:prstGeom prst="rect">
            <a:avLst/>
          </a:prstGeom>
        </p:spPr>
      </p:pic>
    </p:spTree>
    <p:extLst>
      <p:ext uri="{BB962C8B-B14F-4D97-AF65-F5344CB8AC3E}">
        <p14:creationId xmlns:p14="http://schemas.microsoft.com/office/powerpoint/2010/main" val="299823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creation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3444" y="1467644"/>
            <a:ext cx="10541000" cy="4292600"/>
          </a:xfrm>
        </p:spPr>
      </p:pic>
    </p:spTree>
    <p:extLst>
      <p:ext uri="{BB962C8B-B14F-4D97-AF65-F5344CB8AC3E}">
        <p14:creationId xmlns:p14="http://schemas.microsoft.com/office/powerpoint/2010/main" val="83499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prototype</a:t>
            </a:r>
            <a:endParaRPr lang="en-US" dirty="0"/>
          </a:p>
        </p:txBody>
      </p:sp>
      <p:sp>
        <p:nvSpPr>
          <p:cNvPr id="3" name="Content Placeholder 2"/>
          <p:cNvSpPr>
            <a:spLocks noGrp="1"/>
          </p:cNvSpPr>
          <p:nvPr>
            <p:ph idx="1"/>
          </p:nvPr>
        </p:nvSpPr>
        <p:spPr/>
        <p:txBody>
          <a:bodyPr/>
          <a:lstStyle/>
          <a:p>
            <a:r>
              <a:rPr lang="en-US" dirty="0" smtClean="0"/>
              <a:t>A prototype </a:t>
            </a:r>
          </a:p>
          <a:p>
            <a:pPr lvl="1"/>
            <a:r>
              <a:rPr lang="en-US" dirty="0" smtClean="0"/>
              <a:t>is a object that extends functionality of object being created</a:t>
            </a:r>
          </a:p>
          <a:p>
            <a:r>
              <a:rPr lang="en-US" dirty="0" smtClean="0"/>
              <a:t>Prototype chaining </a:t>
            </a:r>
          </a:p>
          <a:p>
            <a:pPr lvl="1"/>
            <a:r>
              <a:rPr lang="en-US" dirty="0" smtClean="0"/>
              <a:t>Searching for a object method implementation going through the chains of prototypes</a:t>
            </a:r>
          </a:p>
        </p:txBody>
      </p:sp>
    </p:spTree>
    <p:extLst>
      <p:ext uri="{BB962C8B-B14F-4D97-AF65-F5344CB8AC3E}">
        <p14:creationId xmlns:p14="http://schemas.microsoft.com/office/powerpoint/2010/main" val="18871396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chaining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7798" y="1360488"/>
            <a:ext cx="5692291" cy="4506912"/>
          </a:xfrm>
        </p:spPr>
      </p:pic>
    </p:spTree>
    <p:extLst>
      <p:ext uri="{BB962C8B-B14F-4D97-AF65-F5344CB8AC3E}">
        <p14:creationId xmlns:p14="http://schemas.microsoft.com/office/powerpoint/2010/main" val="12594343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coercion</a:t>
            </a:r>
            <a:endParaRPr lang="en-US" dirty="0"/>
          </a:p>
        </p:txBody>
      </p:sp>
      <p:sp>
        <p:nvSpPr>
          <p:cNvPr id="3" name="Content Placeholder 2"/>
          <p:cNvSpPr>
            <a:spLocks noGrp="1"/>
          </p:cNvSpPr>
          <p:nvPr>
            <p:ph idx="1"/>
          </p:nvPr>
        </p:nvSpPr>
        <p:spPr/>
        <p:txBody>
          <a:bodyPr/>
          <a:lstStyle/>
          <a:p>
            <a:r>
              <a:rPr lang="en-US" dirty="0" smtClean="0"/>
              <a:t>Type coercion</a:t>
            </a:r>
          </a:p>
          <a:p>
            <a:pPr lvl="1"/>
            <a:r>
              <a:rPr lang="en-US" dirty="0"/>
              <a:t>when the operands of an operator are different types, one of them will be converted to an "equivalent" value of the other operand's </a:t>
            </a:r>
            <a:r>
              <a:rPr lang="en-US" dirty="0" smtClean="0"/>
              <a:t>type</a:t>
            </a:r>
          </a:p>
          <a:p>
            <a:r>
              <a:rPr lang="en-US" dirty="0" smtClean="0"/>
              <a:t>Best practice</a:t>
            </a:r>
          </a:p>
          <a:p>
            <a:pPr lvl="1"/>
            <a:r>
              <a:rPr lang="en-US" dirty="0" smtClean="0"/>
              <a:t>Use === strict operator instead of ==</a:t>
            </a:r>
            <a:endParaRPr lang="en-US" dirty="0"/>
          </a:p>
        </p:txBody>
      </p:sp>
    </p:spTree>
    <p:extLst>
      <p:ext uri="{BB962C8B-B14F-4D97-AF65-F5344CB8AC3E}">
        <p14:creationId xmlns:p14="http://schemas.microsoft.com/office/powerpoint/2010/main" val="12454707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HTML</a:t>
            </a:r>
            <a:endParaRPr lang="en-US" dirty="0"/>
          </a:p>
        </p:txBody>
      </p:sp>
      <p:sp>
        <p:nvSpPr>
          <p:cNvPr id="3" name="Content Placeholder 2"/>
          <p:cNvSpPr>
            <a:spLocks noGrp="1"/>
          </p:cNvSpPr>
          <p:nvPr>
            <p:ph idx="1"/>
          </p:nvPr>
        </p:nvSpPr>
        <p:spPr>
          <a:xfrm>
            <a:off x="674914" y="1482955"/>
            <a:ext cx="7170511" cy="4505922"/>
          </a:xfrm>
        </p:spPr>
        <p:txBody>
          <a:bodyPr>
            <a:normAutofit/>
          </a:bodyPr>
          <a:lstStyle/>
          <a:p>
            <a:r>
              <a:rPr lang="is-IS" dirty="0" smtClean="0"/>
              <a:t>First version in 1989 by Tim Berners-Lee </a:t>
            </a:r>
          </a:p>
          <a:p>
            <a:r>
              <a:rPr lang="is-IS" dirty="0" smtClean="0"/>
              <a:t>Current version HTML - 5.0</a:t>
            </a:r>
          </a:p>
          <a:p>
            <a:r>
              <a:rPr lang="is-IS" dirty="0" smtClean="0"/>
              <a:t>A Markup language for creating web pages</a:t>
            </a:r>
          </a:p>
        </p:txBody>
      </p:sp>
    </p:spTree>
    <p:extLst>
      <p:ext uri="{BB962C8B-B14F-4D97-AF65-F5344CB8AC3E}">
        <p14:creationId xmlns:p14="http://schemas.microsoft.com/office/powerpoint/2010/main" val="924565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coercion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7702" y="1360488"/>
            <a:ext cx="8352483" cy="4506912"/>
          </a:xfrm>
        </p:spPr>
      </p:pic>
    </p:spTree>
    <p:extLst>
      <p:ext uri="{BB962C8B-B14F-4D97-AF65-F5344CB8AC3E}">
        <p14:creationId xmlns:p14="http://schemas.microsoft.com/office/powerpoint/2010/main" val="19824909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r>
              <a:rPr lang="en-US" dirty="0" smtClean="0"/>
              <a:t>Global scope</a:t>
            </a:r>
          </a:p>
          <a:p>
            <a:r>
              <a:rPr lang="en-US" dirty="0" smtClean="0"/>
              <a:t>Function scope</a:t>
            </a:r>
          </a:p>
          <a:p>
            <a:r>
              <a:rPr lang="en-US" dirty="0" smtClean="0"/>
              <a:t>Hoisting</a:t>
            </a:r>
          </a:p>
          <a:p>
            <a:r>
              <a:rPr lang="en-US" dirty="0" smtClean="0"/>
              <a:t>Closures</a:t>
            </a:r>
            <a:endParaRPr lang="en-US" dirty="0"/>
          </a:p>
        </p:txBody>
      </p:sp>
    </p:spTree>
    <p:extLst>
      <p:ext uri="{BB962C8B-B14F-4D97-AF65-F5344CB8AC3E}">
        <p14:creationId xmlns:p14="http://schemas.microsoft.com/office/powerpoint/2010/main" val="13468880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scope</a:t>
            </a:r>
            <a:endParaRPr lang="en-US" dirty="0"/>
          </a:p>
        </p:txBody>
      </p:sp>
      <p:sp>
        <p:nvSpPr>
          <p:cNvPr id="3" name="Content Placeholder 2"/>
          <p:cNvSpPr>
            <a:spLocks noGrp="1"/>
          </p:cNvSpPr>
          <p:nvPr>
            <p:ph idx="1"/>
          </p:nvPr>
        </p:nvSpPr>
        <p:spPr/>
        <p:txBody>
          <a:bodyPr/>
          <a:lstStyle/>
          <a:p>
            <a:r>
              <a:rPr lang="en-US" dirty="0"/>
              <a:t>In Browser global scope == window </a:t>
            </a:r>
            <a:r>
              <a:rPr lang="en-US" dirty="0" smtClean="0"/>
              <a:t>object</a:t>
            </a:r>
          </a:p>
          <a:p>
            <a:r>
              <a:rPr lang="en-US" dirty="0" smtClean="0"/>
              <a:t>Best practice</a:t>
            </a:r>
          </a:p>
          <a:p>
            <a:pPr lvl="1"/>
            <a:r>
              <a:rPr lang="en-US" dirty="0" smtClean="0"/>
              <a:t>Don’t define variables in global scope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41" y="2977533"/>
            <a:ext cx="8382000" cy="3276600"/>
          </a:xfrm>
          <a:prstGeom prst="rect">
            <a:avLst/>
          </a:prstGeom>
        </p:spPr>
      </p:pic>
    </p:spTree>
    <p:extLst>
      <p:ext uri="{BB962C8B-B14F-4D97-AF65-F5344CB8AC3E}">
        <p14:creationId xmlns:p14="http://schemas.microsoft.com/office/powerpoint/2010/main" val="8071225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scope</a:t>
            </a:r>
            <a:endParaRPr lang="en-US" dirty="0"/>
          </a:p>
        </p:txBody>
      </p:sp>
      <p:sp>
        <p:nvSpPr>
          <p:cNvPr id="3" name="Content Placeholder 2"/>
          <p:cNvSpPr>
            <a:spLocks noGrp="1"/>
          </p:cNvSpPr>
          <p:nvPr>
            <p:ph idx="1"/>
          </p:nvPr>
        </p:nvSpPr>
        <p:spPr/>
        <p:txBody>
          <a:bodyPr/>
          <a:lstStyle/>
          <a:p>
            <a:pPr marL="342900" indent="-342900" defTabSz="914400">
              <a:spcBef>
                <a:spcPts val="0"/>
              </a:spcBef>
              <a:spcAft>
                <a:spcPts val="0"/>
              </a:spcAft>
              <a:buClrTx/>
              <a:buSzTx/>
            </a:pPr>
            <a:r>
              <a:rPr lang="en-US" dirty="0" smtClean="0"/>
              <a:t>Variables can be define in function scope</a:t>
            </a:r>
          </a:p>
          <a:p>
            <a:pPr marL="342900" indent="-342900" defTabSz="914400">
              <a:spcBef>
                <a:spcPts val="0"/>
              </a:spcBef>
              <a:spcAft>
                <a:spcPts val="0"/>
              </a:spcAft>
              <a:buClrTx/>
              <a:buSzTx/>
            </a:pPr>
            <a:r>
              <a:rPr lang="en-US" dirty="0" smtClean="0"/>
              <a:t>Scopes can be nested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330" y="2483971"/>
            <a:ext cx="5791200" cy="3987800"/>
          </a:xfrm>
          <a:prstGeom prst="rect">
            <a:avLst/>
          </a:prstGeom>
        </p:spPr>
      </p:pic>
    </p:spTree>
    <p:extLst>
      <p:ext uri="{BB962C8B-B14F-4D97-AF65-F5344CB8AC3E}">
        <p14:creationId xmlns:p14="http://schemas.microsoft.com/office/powerpoint/2010/main" val="1231817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Closures</a:t>
            </a:r>
            <a:endParaRPr lang="en-US" dirty="0"/>
          </a:p>
        </p:txBody>
      </p:sp>
      <p:sp>
        <p:nvSpPr>
          <p:cNvPr id="3" name="Content Placeholder 2"/>
          <p:cNvSpPr>
            <a:spLocks noGrp="1"/>
          </p:cNvSpPr>
          <p:nvPr>
            <p:ph idx="1"/>
          </p:nvPr>
        </p:nvSpPr>
        <p:spPr/>
        <p:txBody>
          <a:bodyPr/>
          <a:lstStyle/>
          <a:p>
            <a:r>
              <a:rPr lang="en-US" b="1" dirty="0" smtClean="0"/>
              <a:t>Closures</a:t>
            </a:r>
            <a:r>
              <a:rPr lang="en-US" dirty="0" smtClean="0"/>
              <a:t> - an </a:t>
            </a:r>
            <a:r>
              <a:rPr lang="en-US" dirty="0"/>
              <a:t>inner function that has access to the outer (enclosing) function's </a:t>
            </a:r>
            <a:r>
              <a:rPr lang="en-US" dirty="0" smtClean="0"/>
              <a:t>variables scope chain</a:t>
            </a:r>
          </a:p>
          <a:p>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047" y="2570385"/>
            <a:ext cx="6959600" cy="3632200"/>
          </a:xfrm>
          <a:prstGeom prst="rect">
            <a:avLst/>
          </a:prstGeom>
        </p:spPr>
      </p:pic>
    </p:spTree>
    <p:extLst>
      <p:ext uri="{BB962C8B-B14F-4D97-AF65-F5344CB8AC3E}">
        <p14:creationId xmlns:p14="http://schemas.microsoft.com/office/powerpoint/2010/main" val="251935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Hoisting</a:t>
            </a:r>
            <a:endParaRPr lang="en-US" dirty="0"/>
          </a:p>
        </p:txBody>
      </p:sp>
      <p:sp>
        <p:nvSpPr>
          <p:cNvPr id="3" name="Content Placeholder 2"/>
          <p:cNvSpPr>
            <a:spLocks noGrp="1"/>
          </p:cNvSpPr>
          <p:nvPr>
            <p:ph idx="1"/>
          </p:nvPr>
        </p:nvSpPr>
        <p:spPr/>
        <p:txBody>
          <a:bodyPr/>
          <a:lstStyle/>
          <a:p>
            <a:r>
              <a:rPr lang="en-US" dirty="0" smtClean="0"/>
              <a:t>Hoisting</a:t>
            </a:r>
          </a:p>
          <a:p>
            <a:pPr lvl="1"/>
            <a:r>
              <a:rPr lang="en-US" dirty="0" smtClean="0"/>
              <a:t>JavaScript</a:t>
            </a:r>
            <a:r>
              <a:rPr lang="en-US" dirty="0"/>
              <a:t> interpreter's action of moving all variable and function declarations to the top of the current </a:t>
            </a:r>
            <a:r>
              <a:rPr lang="en-US" dirty="0" smtClean="0"/>
              <a:t>scope</a:t>
            </a:r>
          </a:p>
          <a:p>
            <a:pPr lvl="1"/>
            <a:endParaRPr lang="en-US" dirty="0" smtClean="0"/>
          </a:p>
        </p:txBody>
      </p:sp>
    </p:spTree>
    <p:extLst>
      <p:ext uri="{BB962C8B-B14F-4D97-AF65-F5344CB8AC3E}">
        <p14:creationId xmlns:p14="http://schemas.microsoft.com/office/powerpoint/2010/main" val="15779700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Hoisting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744" y="1473994"/>
            <a:ext cx="5232400" cy="4279900"/>
          </a:xfrm>
        </p:spPr>
      </p:pic>
    </p:spTree>
    <p:extLst>
      <p:ext uri="{BB962C8B-B14F-4D97-AF65-F5344CB8AC3E}">
        <p14:creationId xmlns:p14="http://schemas.microsoft.com/office/powerpoint/2010/main" val="75279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hoisting applied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5458" y="1360488"/>
            <a:ext cx="7136972" cy="4506912"/>
          </a:xfrm>
        </p:spPr>
      </p:pic>
    </p:spTree>
    <p:extLst>
      <p:ext uri="{BB962C8B-B14F-4D97-AF65-F5344CB8AC3E}">
        <p14:creationId xmlns:p14="http://schemas.microsoft.com/office/powerpoint/2010/main" val="273584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related concepts</a:t>
            </a:r>
            <a:endParaRPr lang="en-US" dirty="0"/>
          </a:p>
        </p:txBody>
      </p:sp>
      <p:sp>
        <p:nvSpPr>
          <p:cNvPr id="3" name="Content Placeholder 2"/>
          <p:cNvSpPr>
            <a:spLocks noGrp="1"/>
          </p:cNvSpPr>
          <p:nvPr>
            <p:ph idx="1"/>
          </p:nvPr>
        </p:nvSpPr>
        <p:spPr/>
        <p:txBody>
          <a:bodyPr/>
          <a:lstStyle/>
          <a:p>
            <a:r>
              <a:rPr lang="en-US" dirty="0" smtClean="0"/>
              <a:t>DOM, BOM models</a:t>
            </a:r>
          </a:p>
          <a:p>
            <a:r>
              <a:rPr lang="en-US" dirty="0" smtClean="0"/>
              <a:t>Events</a:t>
            </a:r>
          </a:p>
          <a:p>
            <a:r>
              <a:rPr lang="en-US" dirty="0"/>
              <a:t>V8 engine event </a:t>
            </a:r>
            <a:r>
              <a:rPr lang="en-US" dirty="0" smtClean="0"/>
              <a:t>loop</a:t>
            </a:r>
            <a:endParaRPr lang="en-US" dirty="0"/>
          </a:p>
        </p:txBody>
      </p:sp>
    </p:spTree>
    <p:extLst>
      <p:ext uri="{BB962C8B-B14F-4D97-AF65-F5344CB8AC3E}">
        <p14:creationId xmlns:p14="http://schemas.microsoft.com/office/powerpoint/2010/main" val="405021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04671" y="2475415"/>
            <a:ext cx="3258065" cy="1960659"/>
          </a:xfrm>
          <a:prstGeom prst="rect">
            <a:avLst/>
          </a:prstGeom>
          <a:ln w="38100">
            <a:solidFill>
              <a:srgbClr val="0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dirty="0">
                <a:solidFill>
                  <a:schemeClr val="tx1"/>
                </a:solidFill>
              </a:rPr>
              <a:t>The Core (ECMAScript)</a:t>
            </a:r>
          </a:p>
        </p:txBody>
      </p:sp>
      <p:sp>
        <p:nvSpPr>
          <p:cNvPr id="10" name="Rectangle 9"/>
          <p:cNvSpPr/>
          <p:nvPr/>
        </p:nvSpPr>
        <p:spPr>
          <a:xfrm>
            <a:off x="4524814" y="2475415"/>
            <a:ext cx="3258065" cy="1960658"/>
          </a:xfrm>
          <a:prstGeom prst="rect">
            <a:avLst/>
          </a:prstGeom>
          <a:ln w="38100">
            <a:solidFill>
              <a:srgbClr val="0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dirty="0">
                <a:solidFill>
                  <a:schemeClr val="tx1"/>
                </a:solidFill>
              </a:rPr>
              <a:t>The Document Object Model (DOM)</a:t>
            </a:r>
          </a:p>
        </p:txBody>
      </p:sp>
      <p:sp>
        <p:nvSpPr>
          <p:cNvPr id="11" name="Rectangle 10"/>
          <p:cNvSpPr/>
          <p:nvPr/>
        </p:nvSpPr>
        <p:spPr>
          <a:xfrm>
            <a:off x="8244958" y="2475415"/>
            <a:ext cx="3258065" cy="1960658"/>
          </a:xfrm>
          <a:prstGeom prst="rect">
            <a:avLst/>
          </a:prstGeom>
          <a:ln w="38100">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solidFill>
                  <a:schemeClr val="tx1"/>
                </a:solidFill>
              </a:rPr>
              <a:t>The Browser Object Model (BOM)</a:t>
            </a:r>
          </a:p>
        </p:txBody>
      </p:sp>
      <p:sp>
        <p:nvSpPr>
          <p:cNvPr id="16" name="Title 1"/>
          <p:cNvSpPr>
            <a:spLocks noGrp="1"/>
          </p:cNvSpPr>
          <p:nvPr>
            <p:ph type="title"/>
          </p:nvPr>
        </p:nvSpPr>
        <p:spPr>
          <a:xfrm>
            <a:off x="804671" y="360000"/>
            <a:ext cx="10698352" cy="966354"/>
          </a:xfrm>
        </p:spPr>
        <p:txBody>
          <a:bodyPr/>
          <a:lstStyle/>
          <a:p>
            <a:r>
              <a:rPr lang="en-US" dirty="0" smtClean="0"/>
              <a:t>JavaScript Implementation in Browser</a:t>
            </a:r>
            <a:endParaRPr lang="en-US" dirty="0"/>
          </a:p>
        </p:txBody>
      </p:sp>
    </p:spTree>
    <p:extLst>
      <p:ext uri="{BB962C8B-B14F-4D97-AF65-F5344CB8AC3E}">
        <p14:creationId xmlns:p14="http://schemas.microsoft.com/office/powerpoint/2010/main" val="544519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551" y="1644317"/>
            <a:ext cx="6350591" cy="4341306"/>
          </a:xfrm>
          <a:prstGeom prst="rect">
            <a:avLst/>
          </a:prstGeom>
        </p:spPr>
      </p:pic>
    </p:spTree>
    <p:extLst>
      <p:ext uri="{BB962C8B-B14F-4D97-AF65-F5344CB8AC3E}">
        <p14:creationId xmlns:p14="http://schemas.microsoft.com/office/powerpoint/2010/main" val="406935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BOM</a:t>
            </a:r>
            <a:endParaRPr lang="en-US" dirty="0"/>
          </a:p>
        </p:txBody>
      </p:sp>
      <p:sp>
        <p:nvSpPr>
          <p:cNvPr id="3" name="Content Placeholder 2"/>
          <p:cNvSpPr>
            <a:spLocks noGrp="1"/>
          </p:cNvSpPr>
          <p:nvPr>
            <p:ph idx="1"/>
          </p:nvPr>
        </p:nvSpPr>
        <p:spPr/>
        <p:txBody>
          <a:bodyPr>
            <a:normAutofit/>
          </a:bodyPr>
          <a:lstStyle/>
          <a:p>
            <a:r>
              <a:rPr lang="en-US" dirty="0"/>
              <a:t>Window - represents an open window in a </a:t>
            </a:r>
            <a:r>
              <a:rPr lang="en-US" dirty="0" smtClean="0"/>
              <a:t>browser</a:t>
            </a:r>
          </a:p>
          <a:p>
            <a:pPr lvl="1"/>
            <a:r>
              <a:rPr lang="en-US" dirty="0" smtClean="0"/>
              <a:t>Document </a:t>
            </a:r>
            <a:r>
              <a:rPr lang="en-US" dirty="0"/>
              <a:t>(aka DOM)  - current HTML page and its content</a:t>
            </a:r>
          </a:p>
          <a:p>
            <a:pPr lvl="1"/>
            <a:r>
              <a:rPr lang="en-US" dirty="0" smtClean="0"/>
              <a:t>Navigator </a:t>
            </a:r>
            <a:r>
              <a:rPr lang="en-US" dirty="0"/>
              <a:t>- information about the browser</a:t>
            </a:r>
          </a:p>
          <a:p>
            <a:pPr lvl="1"/>
            <a:r>
              <a:rPr lang="en-US" dirty="0"/>
              <a:t>Screen - a special object for inspecting properties of the </a:t>
            </a:r>
            <a:r>
              <a:rPr lang="en-US" dirty="0" smtClean="0"/>
              <a:t>screen</a:t>
            </a:r>
            <a:endParaRPr lang="en-US" dirty="0"/>
          </a:p>
          <a:p>
            <a:pPr lvl="1"/>
            <a:r>
              <a:rPr lang="en-US" dirty="0"/>
              <a:t>History - list of pages the user has visited</a:t>
            </a:r>
          </a:p>
          <a:p>
            <a:pPr lvl="1"/>
            <a:r>
              <a:rPr lang="en-US" dirty="0"/>
              <a:t>Location - information about the current URL</a:t>
            </a:r>
          </a:p>
          <a:p>
            <a:endParaRPr lang="en-US" dirty="0"/>
          </a:p>
        </p:txBody>
      </p:sp>
    </p:spTree>
    <p:extLst>
      <p:ext uri="{BB962C8B-B14F-4D97-AF65-F5344CB8AC3E}">
        <p14:creationId xmlns:p14="http://schemas.microsoft.com/office/powerpoint/2010/main" val="19111577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Manipulating DOM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8231" y="1360488"/>
            <a:ext cx="9611425" cy="4506912"/>
          </a:xfrm>
        </p:spPr>
      </p:pic>
    </p:spTree>
    <p:extLst>
      <p:ext uri="{BB962C8B-B14F-4D97-AF65-F5344CB8AC3E}">
        <p14:creationId xmlns:p14="http://schemas.microsoft.com/office/powerpoint/2010/main" val="1707265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err="1" smtClean="0"/>
              <a:t>addEventLister</a:t>
            </a:r>
            <a:r>
              <a:rPr lang="en-US" dirty="0" smtClean="0"/>
              <a:t>(</a:t>
            </a:r>
            <a:r>
              <a:rPr lang="en-US" dirty="0" err="1" smtClean="0"/>
              <a:t>eventType</a:t>
            </a:r>
            <a:r>
              <a:rPr lang="en-US" dirty="0" smtClean="0"/>
              <a:t>, callback, </a:t>
            </a:r>
            <a:r>
              <a:rPr lang="en-US" dirty="0" err="1" smtClean="0"/>
              <a:t>phaseType</a:t>
            </a:r>
            <a:r>
              <a:rPr lang="en-US" dirty="0" smtClean="0"/>
              <a:t>)</a:t>
            </a:r>
          </a:p>
          <a:p>
            <a:pPr lvl="1"/>
            <a:r>
              <a:rPr lang="en-US" dirty="0" smtClean="0"/>
              <a:t>Ex: </a:t>
            </a:r>
            <a:r>
              <a:rPr lang="en-US" dirty="0" err="1" smtClean="0"/>
              <a:t>eventType</a:t>
            </a:r>
            <a:r>
              <a:rPr lang="en-US" dirty="0" smtClean="0"/>
              <a:t>: ”click”, “</a:t>
            </a:r>
            <a:r>
              <a:rPr lang="en-US" dirty="0" err="1" smtClean="0"/>
              <a:t>mouseover</a:t>
            </a:r>
            <a:r>
              <a:rPr lang="en-US" dirty="0" smtClean="0"/>
              <a:t>”, ”</a:t>
            </a:r>
            <a:r>
              <a:rPr lang="en-US" dirty="0" err="1" smtClean="0"/>
              <a:t>dblclick</a:t>
            </a:r>
            <a:r>
              <a:rPr lang="en-US" dirty="0" smtClean="0"/>
              <a:t>”</a:t>
            </a:r>
          </a:p>
          <a:p>
            <a:pPr lvl="1"/>
            <a:r>
              <a:rPr lang="en-US" dirty="0" smtClean="0"/>
              <a:t>Callback </a:t>
            </a:r>
            <a:r>
              <a:rPr lang="mr-IN" dirty="0" smtClean="0"/>
              <a:t>–</a:t>
            </a:r>
            <a:r>
              <a:rPr lang="en-US" dirty="0"/>
              <a:t> </a:t>
            </a:r>
            <a:r>
              <a:rPr lang="en-US" dirty="0" smtClean="0"/>
              <a:t>function callback that has access to </a:t>
            </a:r>
            <a:r>
              <a:rPr lang="en-US" b="1" dirty="0" smtClean="0"/>
              <a:t>event</a:t>
            </a:r>
            <a:r>
              <a:rPr lang="en-US" dirty="0" smtClean="0"/>
              <a:t> object</a:t>
            </a:r>
          </a:p>
          <a:p>
            <a:pPr lvl="1"/>
            <a:r>
              <a:rPr lang="en-US" dirty="0" err="1" smtClean="0"/>
              <a:t>PhaseType</a:t>
            </a:r>
            <a:r>
              <a:rPr lang="en-US" dirty="0" smtClean="0"/>
              <a:t> </a:t>
            </a:r>
            <a:r>
              <a:rPr lang="mr-IN" dirty="0" smtClean="0"/>
              <a:t>–</a:t>
            </a:r>
            <a:r>
              <a:rPr lang="en-US" dirty="0" smtClean="0"/>
              <a:t> capturing or bubbling, default bubbling</a:t>
            </a:r>
          </a:p>
          <a:p>
            <a:pPr lvl="1"/>
            <a:endParaRPr lang="en-US" dirty="0"/>
          </a:p>
          <a:p>
            <a:r>
              <a:rPr lang="en-US" dirty="0" smtClean="0"/>
              <a:t>Event</a:t>
            </a:r>
          </a:p>
          <a:p>
            <a:pPr lvl="1"/>
            <a:r>
              <a:rPr lang="en-US" dirty="0" err="1" smtClean="0"/>
              <a:t>e.target</a:t>
            </a:r>
            <a:r>
              <a:rPr lang="en-US" dirty="0" smtClean="0"/>
              <a:t> </a:t>
            </a:r>
            <a:r>
              <a:rPr lang="mr-IN" dirty="0" smtClean="0"/>
              <a:t>–</a:t>
            </a:r>
            <a:r>
              <a:rPr lang="en-US" dirty="0" smtClean="0"/>
              <a:t> target DOM element</a:t>
            </a:r>
          </a:p>
          <a:p>
            <a:pPr lvl="1"/>
            <a:r>
              <a:rPr lang="en-US" dirty="0" err="1" smtClean="0"/>
              <a:t>e.preventDefault</a:t>
            </a:r>
            <a:r>
              <a:rPr lang="en-US" dirty="0" smtClean="0"/>
              <a:t>();</a:t>
            </a:r>
          </a:p>
          <a:p>
            <a:pPr lvl="1"/>
            <a:r>
              <a:rPr lang="en-US" dirty="0" err="1" smtClean="0"/>
              <a:t>e.stopPropagation</a:t>
            </a:r>
            <a:r>
              <a:rPr lang="en-US" dirty="0" smtClean="0"/>
              <a:t>();</a:t>
            </a:r>
          </a:p>
        </p:txBody>
      </p:sp>
    </p:spTree>
    <p:extLst>
      <p:ext uri="{BB962C8B-B14F-4D97-AF65-F5344CB8AC3E}">
        <p14:creationId xmlns:p14="http://schemas.microsoft.com/office/powerpoint/2010/main" val="4800735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Event capturing phases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339" y="1454617"/>
            <a:ext cx="3810645" cy="45069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388" y="1392067"/>
            <a:ext cx="4341906" cy="4632011"/>
          </a:xfrm>
          <a:prstGeom prst="rect">
            <a:avLst/>
          </a:prstGeom>
        </p:spPr>
      </p:pic>
    </p:spTree>
    <p:extLst>
      <p:ext uri="{BB962C8B-B14F-4D97-AF65-F5344CB8AC3E}">
        <p14:creationId xmlns:p14="http://schemas.microsoft.com/office/powerpoint/2010/main" val="13857911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3760" y="1427723"/>
            <a:ext cx="6760368" cy="4506912"/>
          </a:xfrm>
        </p:spPr>
      </p:pic>
    </p:spTree>
    <p:extLst>
      <p:ext uri="{BB962C8B-B14F-4D97-AF65-F5344CB8AC3E}">
        <p14:creationId xmlns:p14="http://schemas.microsoft.com/office/powerpoint/2010/main" val="17895925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V8 engine and event loop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3753310" y="1589087"/>
            <a:ext cx="4801267" cy="450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4694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631" y="2523200"/>
            <a:ext cx="10698352" cy="966354"/>
          </a:xfrm>
        </p:spPr>
        <p:txBody>
          <a:bodyPr>
            <a:normAutofit fontScale="90000"/>
          </a:bodyPr>
          <a:lstStyle/>
          <a:p>
            <a:pPr lvl="1" algn="ctr" defTabSz="457200" rtl="0">
              <a:spcBef>
                <a:spcPct val="0"/>
              </a:spcBef>
            </a:pPr>
            <a:r>
              <a:rPr lang="en-US" sz="4800" dirty="0" smtClean="0"/>
              <a:t>Q&amp;A</a:t>
            </a:r>
            <a:br>
              <a:rPr lang="en-US" sz="4800" dirty="0" smtClean="0"/>
            </a:br>
            <a:endParaRPr lang="en-US" dirty="0"/>
          </a:p>
        </p:txBody>
      </p:sp>
    </p:spTree>
    <p:extLst>
      <p:ext uri="{BB962C8B-B14F-4D97-AF65-F5344CB8AC3E}">
        <p14:creationId xmlns:p14="http://schemas.microsoft.com/office/powerpoint/2010/main" val="15377910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Practice</a:t>
            </a:r>
            <a:endParaRPr lang="en-US" dirty="0"/>
          </a:p>
        </p:txBody>
      </p:sp>
      <p:sp>
        <p:nvSpPr>
          <p:cNvPr id="3" name="Content Placeholder 2"/>
          <p:cNvSpPr>
            <a:spLocks noGrp="1"/>
          </p:cNvSpPr>
          <p:nvPr>
            <p:ph idx="1"/>
          </p:nvPr>
        </p:nvSpPr>
        <p:spPr/>
        <p:txBody>
          <a:bodyPr>
            <a:normAutofit/>
          </a:bodyPr>
          <a:lstStyle/>
          <a:p>
            <a:pPr lvl="1"/>
            <a:r>
              <a:rPr lang="en-US" b="1" dirty="0" err="1" smtClean="0"/>
              <a:t>todo</a:t>
            </a:r>
            <a:r>
              <a:rPr lang="en-US" b="1" dirty="0" smtClean="0"/>
              <a:t>-app-vanilla-features-starter</a:t>
            </a:r>
          </a:p>
          <a:p>
            <a:pPr lvl="1"/>
            <a:r>
              <a:rPr lang="en-US" dirty="0" smtClean="0"/>
              <a:t>Add completion </a:t>
            </a:r>
            <a:r>
              <a:rPr lang="en-US" dirty="0"/>
              <a:t>status to a task (can be a </a:t>
            </a:r>
            <a:r>
              <a:rPr lang="en-US" dirty="0" smtClean="0"/>
              <a:t>checkbox)</a:t>
            </a:r>
          </a:p>
          <a:p>
            <a:pPr lvl="1"/>
            <a:r>
              <a:rPr lang="en-US" dirty="0" smtClean="0"/>
              <a:t>Implement </a:t>
            </a:r>
            <a:r>
              <a:rPr lang="en-US" dirty="0"/>
              <a:t>completion logic as a toggle</a:t>
            </a:r>
          </a:p>
        </p:txBody>
      </p:sp>
    </p:spTree>
    <p:extLst>
      <p:ext uri="{BB962C8B-B14F-4D97-AF65-F5344CB8AC3E}">
        <p14:creationId xmlns:p14="http://schemas.microsoft.com/office/powerpoint/2010/main" val="7681595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Preconditions of React</a:t>
            </a:r>
          </a:p>
          <a:p>
            <a:r>
              <a:rPr lang="en-US" b="1" dirty="0" err="1"/>
              <a:t>todo</a:t>
            </a:r>
            <a:r>
              <a:rPr lang="en-US" b="1" dirty="0"/>
              <a:t>-app-vanilla-features-finished</a:t>
            </a:r>
          </a:p>
          <a:p>
            <a:pPr lvl="1"/>
            <a:r>
              <a:rPr lang="en-US" dirty="0" smtClean="0"/>
              <a:t>Extend functionality with multiple delete</a:t>
            </a:r>
          </a:p>
        </p:txBody>
      </p:sp>
    </p:spTree>
    <p:extLst>
      <p:ext uri="{BB962C8B-B14F-4D97-AF65-F5344CB8AC3E}">
        <p14:creationId xmlns:p14="http://schemas.microsoft.com/office/powerpoint/2010/main" val="19048742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www.devbridge.com</a:t>
            </a:r>
          </a:p>
          <a:p>
            <a:r>
              <a:rPr lang="en-US" dirty="0" err="1"/>
              <a:t>Sourcery</a:t>
            </a:r>
            <a:r>
              <a:rPr lang="en-US" dirty="0"/>
              <a:t> Academy</a:t>
            </a:r>
          </a:p>
        </p:txBody>
      </p:sp>
    </p:spTree>
    <p:extLst>
      <p:ext uri="{BB962C8B-B14F-4D97-AF65-F5344CB8AC3E}">
        <p14:creationId xmlns:p14="http://schemas.microsoft.com/office/powerpoint/2010/main" val="2033505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Html Tag</a:t>
            </a:r>
            <a:endParaRPr lang="en-US" dirty="0"/>
          </a:p>
        </p:txBody>
      </p:sp>
      <p:pic>
        <p:nvPicPr>
          <p:cNvPr id="4" name="Picture 3"/>
          <p:cNvPicPr>
            <a:picLocks noChangeAspect="1"/>
          </p:cNvPicPr>
          <p:nvPr/>
        </p:nvPicPr>
        <p:blipFill>
          <a:blip r:embed="rId3"/>
          <a:stretch>
            <a:fillRect/>
          </a:stretch>
        </p:blipFill>
        <p:spPr>
          <a:xfrm>
            <a:off x="1842597" y="2020836"/>
            <a:ext cx="8622500" cy="2929976"/>
          </a:xfrm>
          <a:prstGeom prst="rect">
            <a:avLst/>
          </a:prstGeom>
        </p:spPr>
      </p:pic>
    </p:spTree>
    <p:extLst>
      <p:ext uri="{BB962C8B-B14F-4D97-AF65-F5344CB8AC3E}">
        <p14:creationId xmlns:p14="http://schemas.microsoft.com/office/powerpoint/2010/main" val="7762398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Element types</a:t>
            </a:r>
            <a:endParaRPr lang="en-US" dirty="0"/>
          </a:p>
        </p:txBody>
      </p:sp>
      <p:sp>
        <p:nvSpPr>
          <p:cNvPr id="3" name="Content Placeholder 2"/>
          <p:cNvSpPr>
            <a:spLocks noGrp="1"/>
          </p:cNvSpPr>
          <p:nvPr>
            <p:ph idx="1"/>
          </p:nvPr>
        </p:nvSpPr>
        <p:spPr/>
        <p:txBody>
          <a:bodyPr>
            <a:normAutofit/>
          </a:bodyPr>
          <a:lstStyle/>
          <a:p>
            <a:pPr lvl="1"/>
            <a:r>
              <a:rPr lang="en-US" smtClean="0"/>
              <a:t>Inline element</a:t>
            </a:r>
          </a:p>
          <a:p>
            <a:pPr lvl="2"/>
            <a:r>
              <a:rPr lang="en-US" smtClean="0"/>
              <a:t>a, img, span, label, input, button </a:t>
            </a:r>
            <a:r>
              <a:rPr lang="mr-IN" smtClean="0"/>
              <a:t>…</a:t>
            </a:r>
            <a:endParaRPr lang="en-US" smtClean="0"/>
          </a:p>
          <a:p>
            <a:pPr lvl="1"/>
            <a:r>
              <a:rPr lang="en-US" smtClean="0"/>
              <a:t>Block element</a:t>
            </a:r>
          </a:p>
          <a:p>
            <a:pPr lvl="2"/>
            <a:r>
              <a:rPr lang="en-US" smtClean="0"/>
              <a:t>div, h1, header, section, footer, nav..</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105337" y="3354436"/>
            <a:ext cx="3771900" cy="2512695"/>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1781519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HTML5 semantic tags</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931" y="1577082"/>
            <a:ext cx="6701832" cy="4685276"/>
          </a:xfrm>
          <a:prstGeom prst="rect">
            <a:avLst/>
          </a:prstGeom>
        </p:spPr>
      </p:pic>
    </p:spTree>
    <p:extLst>
      <p:ext uri="{BB962C8B-B14F-4D97-AF65-F5344CB8AC3E}">
        <p14:creationId xmlns:p14="http://schemas.microsoft.com/office/powerpoint/2010/main" val="1523286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Browser flow</a:t>
            </a:r>
            <a:endParaRPr lang="en-US" dirty="0"/>
          </a:p>
        </p:txBody>
      </p:sp>
      <p:pic>
        <p:nvPicPr>
          <p:cNvPr id="13" name="Picture 12"/>
          <p:cNvPicPr>
            <a:picLocks noChangeAspect="1"/>
          </p:cNvPicPr>
          <p:nvPr/>
        </p:nvPicPr>
        <p:blipFill>
          <a:blip r:embed="rId3"/>
          <a:stretch>
            <a:fillRect/>
          </a:stretch>
        </p:blipFill>
        <p:spPr>
          <a:xfrm>
            <a:off x="2133600" y="1755214"/>
            <a:ext cx="7924800" cy="3670300"/>
          </a:xfrm>
          <a:prstGeom prst="rect">
            <a:avLst/>
          </a:prstGeom>
        </p:spPr>
      </p:pic>
    </p:spTree>
    <p:extLst>
      <p:ext uri="{BB962C8B-B14F-4D97-AF65-F5344CB8AC3E}">
        <p14:creationId xmlns:p14="http://schemas.microsoft.com/office/powerpoint/2010/main" val="15236083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 to CSS</a:t>
            </a:r>
            <a:endParaRPr lang="en-US" dirty="0"/>
          </a:p>
        </p:txBody>
      </p:sp>
      <p:sp>
        <p:nvSpPr>
          <p:cNvPr id="3" name="Content Placeholder 2"/>
          <p:cNvSpPr>
            <a:spLocks noGrp="1"/>
          </p:cNvSpPr>
          <p:nvPr>
            <p:ph idx="1"/>
          </p:nvPr>
        </p:nvSpPr>
        <p:spPr/>
        <p:txBody>
          <a:bodyPr>
            <a:normAutofit/>
          </a:bodyPr>
          <a:lstStyle/>
          <a:p>
            <a:r>
              <a:rPr lang="en-US" dirty="0" smtClean="0"/>
              <a:t>First release December 17, 1996</a:t>
            </a:r>
          </a:p>
          <a:p>
            <a:r>
              <a:rPr lang="en-US" dirty="0" smtClean="0"/>
              <a:t>Current version CSS3</a:t>
            </a:r>
          </a:p>
          <a:p>
            <a:r>
              <a:rPr lang="en-US" dirty="0" smtClean="0"/>
              <a:t>To enable the separation of document content from document presentation</a:t>
            </a:r>
            <a:endParaRPr lang="en-US" dirty="0"/>
          </a:p>
        </p:txBody>
      </p:sp>
    </p:spTree>
    <p:extLst>
      <p:ext uri="{BB962C8B-B14F-4D97-AF65-F5344CB8AC3E}">
        <p14:creationId xmlns:p14="http://schemas.microsoft.com/office/powerpoint/2010/main" val="1490486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TC103457496[[fn=Parallax]]</Template>
  <TotalTime>8072</TotalTime>
  <Words>1184</Words>
  <Application>Microsoft Macintosh PowerPoint</Application>
  <PresentationFormat>Widescreen</PresentationFormat>
  <Paragraphs>278</Paragraphs>
  <Slides>49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Avenir Next</vt:lpstr>
      <vt:lpstr>Calibri</vt:lpstr>
      <vt:lpstr>Calibri Light</vt:lpstr>
      <vt:lpstr>Mangal</vt:lpstr>
      <vt:lpstr>Arial</vt:lpstr>
      <vt:lpstr>Parallax</vt:lpstr>
      <vt:lpstr>Web basics</vt:lpstr>
      <vt:lpstr>Agenda</vt:lpstr>
      <vt:lpstr>Intro to HTML</vt:lpstr>
      <vt:lpstr>Example</vt:lpstr>
      <vt:lpstr>Html Tag</vt:lpstr>
      <vt:lpstr>Element types</vt:lpstr>
      <vt:lpstr>HTML5 semantic tags</vt:lpstr>
      <vt:lpstr>Browser flow</vt:lpstr>
      <vt:lpstr>Intro to CSS</vt:lpstr>
      <vt:lpstr>Selectors</vt:lpstr>
      <vt:lpstr>Example</vt:lpstr>
      <vt:lpstr>Selector patterns</vt:lpstr>
      <vt:lpstr>CSS cascade</vt:lpstr>
      <vt:lpstr>CSS specifity</vt:lpstr>
      <vt:lpstr>CSS positioning</vt:lpstr>
      <vt:lpstr>Box model</vt:lpstr>
      <vt:lpstr>Twitter bootstrap</vt:lpstr>
      <vt:lpstr>Q&amp;A </vt:lpstr>
      <vt:lpstr>Practice</vt:lpstr>
      <vt:lpstr>Javascript intro</vt:lpstr>
      <vt:lpstr>JavaScript features</vt:lpstr>
      <vt:lpstr>PowerPoint Presentation</vt:lpstr>
      <vt:lpstr>Loose typing</vt:lpstr>
      <vt:lpstr>First class function objects</vt:lpstr>
      <vt:lpstr>First class function objects</vt:lpstr>
      <vt:lpstr>Object creation</vt:lpstr>
      <vt:lpstr>Object prototype</vt:lpstr>
      <vt:lpstr>Prototype chaining</vt:lpstr>
      <vt:lpstr>Type coercion</vt:lpstr>
      <vt:lpstr>Type coercion</vt:lpstr>
      <vt:lpstr>Scope</vt:lpstr>
      <vt:lpstr>Global scope</vt:lpstr>
      <vt:lpstr>Function scope</vt:lpstr>
      <vt:lpstr>Closures</vt:lpstr>
      <vt:lpstr>Hoisting</vt:lpstr>
      <vt:lpstr>Hoisting example</vt:lpstr>
      <vt:lpstr>After hoisting applied</vt:lpstr>
      <vt:lpstr>Browser related concepts</vt:lpstr>
      <vt:lpstr>JavaScript Implementation in Browser</vt:lpstr>
      <vt:lpstr>BOM</vt:lpstr>
      <vt:lpstr>Manipulating DOM</vt:lpstr>
      <vt:lpstr>Events</vt:lpstr>
      <vt:lpstr>Event capturing phases</vt:lpstr>
      <vt:lpstr>Example</vt:lpstr>
      <vt:lpstr>V8 engine and event loop</vt:lpstr>
      <vt:lpstr>Q&amp;A </vt:lpstr>
      <vt:lpstr>Practice</vt:lpstr>
      <vt:lpstr>Homework</vt:lpstr>
      <vt:lpstr>Thank You</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Alvydas</dc:creator>
  <cp:lastModifiedBy>Rokas Lengvenis</cp:lastModifiedBy>
  <cp:revision>361</cp:revision>
  <dcterms:created xsi:type="dcterms:W3CDTF">2014-05-08T03:56:32Z</dcterms:created>
  <dcterms:modified xsi:type="dcterms:W3CDTF">2017-03-02T08:41:40Z</dcterms:modified>
</cp:coreProperties>
</file>